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51" r:id="rId2"/>
    <p:sldMasterId id="2147483653" r:id="rId3"/>
  </p:sldMasterIdLst>
  <p:notesMasterIdLst>
    <p:notesMasterId r:id="rId26"/>
  </p:notesMasterIdLst>
  <p:sldIdLst>
    <p:sldId id="256" r:id="rId4"/>
    <p:sldId id="261" r:id="rId5"/>
    <p:sldId id="316" r:id="rId6"/>
    <p:sldId id="326" r:id="rId7"/>
    <p:sldId id="318" r:id="rId8"/>
    <p:sldId id="309" r:id="rId9"/>
    <p:sldId id="306" r:id="rId10"/>
    <p:sldId id="336" r:id="rId11"/>
    <p:sldId id="310" r:id="rId12"/>
    <p:sldId id="324" r:id="rId13"/>
    <p:sldId id="323" r:id="rId14"/>
    <p:sldId id="327" r:id="rId15"/>
    <p:sldId id="328" r:id="rId16"/>
    <p:sldId id="334" r:id="rId17"/>
    <p:sldId id="335" r:id="rId18"/>
    <p:sldId id="269" r:id="rId19"/>
    <p:sldId id="333" r:id="rId20"/>
    <p:sldId id="337" r:id="rId21"/>
    <p:sldId id="270" r:id="rId22"/>
    <p:sldId id="272" r:id="rId23"/>
    <p:sldId id="314" r:id="rId24"/>
    <p:sldId id="262" r:id="rId25"/>
  </p:sldIdLst>
  <p:sldSz cx="9144000" cy="5143500" type="screen16x9"/>
  <p:notesSz cx="6858000" cy="9144000"/>
  <p:embeddedFontLst>
    <p:embeddedFont>
      <p:font typeface="에스코어 드림 3 Light" panose="020B0303030302020204" pitchFamily="34" charset="-127"/>
      <p:regular r:id="rId27"/>
    </p:embeddedFont>
    <p:embeddedFont>
      <p:font typeface="에스코어 드림 4 Regular" panose="020B0503030302020204" pitchFamily="34" charset="-127"/>
      <p:regular r:id="rId28"/>
    </p:embeddedFont>
    <p:embeddedFont>
      <p:font typeface="에스코어 드림 5 Medium" panose="020B0503030302020204" pitchFamily="34" charset="-127"/>
      <p:regular r:id="rId29"/>
    </p:embeddedFont>
    <p:embeddedFont>
      <p:font typeface="에스코어 드림 7 ExtraBold" panose="020B0803030302020204" pitchFamily="34" charset="-127"/>
      <p:bold r:id="rId30"/>
    </p:embeddedFont>
    <p:embeddedFont>
      <p:font typeface="에스코어 드림 9 Black" panose="020B0A03030302020204" pitchFamily="34" charset="-127"/>
      <p:bold r:id="rId31"/>
    </p:embeddedFont>
    <p:embeddedFont>
      <p:font typeface="배달의민족 한나체 Air" panose="020B0600000101010101" pitchFamily="50" charset="-127"/>
      <p:regular r:id="rId32"/>
    </p:embeddedFont>
    <p:embeddedFont>
      <p:font typeface="맑은 고딕" panose="020B0503020000020004" pitchFamily="50" charset="-127"/>
      <p:regular r:id="rId33"/>
      <p:bold r:id="rId34"/>
    </p:embeddedFont>
    <p:embeddedFont>
      <p:font typeface="에스코어 드림 6 Bold" panose="020B0703030302020204" pitchFamily="34" charset="-127"/>
      <p:bold r:id="rId35"/>
    </p:embeddedFont>
    <p:embeddedFont>
      <p:font typeface="더페이스샵 잉크립퀴드체" panose="03050503000000000000" pitchFamily="66" charset="-127"/>
      <p:regular r:id="rId3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8340AB11-79DC-4642-B418-63278BE0F215}">
          <p14:sldIdLst>
            <p14:sldId id="256"/>
            <p14:sldId id="261"/>
            <p14:sldId id="316"/>
            <p14:sldId id="326"/>
            <p14:sldId id="318"/>
            <p14:sldId id="309"/>
            <p14:sldId id="306"/>
            <p14:sldId id="336"/>
            <p14:sldId id="310"/>
            <p14:sldId id="324"/>
            <p14:sldId id="323"/>
            <p14:sldId id="327"/>
            <p14:sldId id="328"/>
            <p14:sldId id="334"/>
            <p14:sldId id="335"/>
            <p14:sldId id="269"/>
            <p14:sldId id="333"/>
            <p14:sldId id="337"/>
            <p14:sldId id="270"/>
            <p14:sldId id="272"/>
            <p14:sldId id="314"/>
            <p14:sldId id="26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393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2AEB8"/>
    <a:srgbClr val="FFFFFF"/>
    <a:srgbClr val="F2A40D"/>
    <a:srgbClr val="404040"/>
    <a:srgbClr val="ED5564"/>
    <a:srgbClr val="DA445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226" autoAdjust="0"/>
    <p:restoredTop sz="95703" autoAdjust="0"/>
  </p:normalViewPr>
  <p:slideViewPr>
    <p:cSldViewPr>
      <p:cViewPr varScale="1">
        <p:scale>
          <a:sx n="146" d="100"/>
          <a:sy n="146" d="100"/>
        </p:scale>
        <p:origin x="792" y="108"/>
      </p:cViewPr>
      <p:guideLst>
        <p:guide orient="horz" pos="1393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notesMaster" Target="notesMasters/notesMaster1.xml"/><Relationship Id="rId39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font" Target="fonts/font8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font" Target="fonts/font7.fntdata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font" Target="fonts/font6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font" Target="fonts/font5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D8C685-C22E-42F3-8BAB-2D1AE8ACB4C4}" type="datetimeFigureOut">
              <a:rPr lang="ko-KR" altLang="en-US" smtClean="0"/>
              <a:t>2020-06-17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4DD57A-81D5-4B54-B3BD-EB55C938CF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55948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4DD57A-81D5-4B54-B3BD-EB55C938CF96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23016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이를 다시 도내 관광지들의 이름과 결합시켜 총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38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만 개의 질문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응답 데이터가 생성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4DD57A-81D5-4B54-B3BD-EB55C938CF96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86390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이렇게 만들어진 데이터셋들은 모두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토큰화하고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형태소를 분석하여 질문자의 질문을 인식할 수 있도록 단어 사전을 만들어 전처리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4DD57A-81D5-4B54-B3BD-EB55C938CF96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66744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트랜스포머는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2017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년에 구글이 발표한 신경망 모델로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RNN(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순환신경망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가장 발전된 형태의 아키텍처인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Seq2Seq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기반으로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Attention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신경망으로만 이루어져 있다는 것이 특징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셀프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어텐션만을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사용하면서 생기는 장점은 레이어당 전체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연산량이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줄어들고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병렬화가 가능한 연산이 늘어나며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긴 텍스트도 잘 학습하게 된다는 것입니다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학습 속도가 빨라서 이런 단기 프로젝트에 적합했다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1"/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1"/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</a:t>
            </a:r>
          </a:p>
          <a:p>
            <a:pPr fontAlgn="base" latinLnBrk="1"/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Encoder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에서는 동일한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layer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 반복되는 형태인데 본 프로젝트는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번 반복했다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각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layer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두 개의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sub-layer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구성된다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첫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sub-layer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multi-head self-attention mechanism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이고 두 번째는 간단한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point-wise fc-layer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각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sub-layer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결과에 대해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residual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값을 더하고 그 값을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normalize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한 값이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output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으로 나오게 된다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1"/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Decoder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도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Encoder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와 마찬가지로 동일한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layer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 반복된다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각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layer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총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개의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sub-layer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구성되어 있는데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2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개는 기존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Encoder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sub-layer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와 동일한 것이며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나머지 하나는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Encoder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output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대해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multi-head attention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계산하는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sub-layer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 추가되었다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ko-KR" dirty="0" smtClean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각 단어를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Q, K, V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변환한 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각 단어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와 다른 단어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행렬곱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계산한다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이를 활성화 함수인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SoftMax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집중할 단어를 선택한 후 단어의 원래 정보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와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Attention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정보를 합친다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MatMul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).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단어가 아닌 문장 전체를 한 번에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입력받은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후 인코더에서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디코더로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Attention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을 주지 않고 자체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Attention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을 수행하는 것이다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ko-KR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4DD57A-81D5-4B54-B3BD-EB55C938CF96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10849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텐서보드로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확인한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텐서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그래프의 구조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4DD57A-81D5-4B54-B3BD-EB55C938CF96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54969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약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만번의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학습을 거쳐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accuracy 0.***, loss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값은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0.****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4DD57A-81D5-4B54-B3BD-EB55C938CF96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39818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이렇게 학습된 모델에 부가 기능을 첨가하기 위해 사용한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API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앞의 두 가지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API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활용하여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검색어에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따라 위도와 경도를 추출한 뒤 근처 가까운 관광지를 알려주도록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함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기상청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API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오늘 날씨 예보와 오늘 날씨에 따른 관광지 추천을 하는데 활용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마지막으로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텔레그램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봇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API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사용자 환경을 손쉽게 구축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4DD57A-81D5-4B54-B3BD-EB55C938CF96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68576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그렇게 해서 만들어진 저희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챗봇의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기능들을 소개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총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11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가지 종류의 질문에 응답할 수 있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음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사용자가 관광지의 주소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입장 요금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소개 및 정보 관한 질문을 할 때 해당 관광지에 실제로 방문할 의사가 많다고 생각하여 이 세가지에 대한 응답 시 할인 예약을 할 수 있도록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URL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전송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4DD57A-81D5-4B54-B3BD-EB55C938CF96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63886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즉석에서 시연을 보여드리고 싶지만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서버를 결제할 돈이 없어 동영상으로 대체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4DD57A-81D5-4B54-B3BD-EB55C938CF96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41833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추가 개발을 한다면 여행객으로부터 데이터를 수집해서 여행객 트렌드 파악이 가능하고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인력 없이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24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시간 운용 가능하며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각종 비용을 절감할 수 있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음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4DD57A-81D5-4B54-B3BD-EB55C938CF96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751143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데이터를 구하지 못해 한 달의 시간을 낭비한 점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</a:p>
          <a:p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때문에 데이터의 단순화로 성능이 부족한 점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</a:p>
          <a:p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각종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API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결합했으나 최대한으로 활용하지 못한 점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4DD57A-81D5-4B54-B3BD-EB55C938CF96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1275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심심이를</a:t>
            </a:r>
            <a:r>
              <a:rPr lang="ko-KR" altLang="en-US" dirty="0" smtClean="0"/>
              <a:t> 아시나요</a:t>
            </a:r>
            <a:r>
              <a:rPr lang="en-US" altLang="ko-KR" dirty="0" smtClean="0"/>
              <a:t>?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스마트폰 보급이 가속화될 때쯤 한 번쯤은 보셨을 인공지능 대화 엔진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사람 같다는 느낌이 들지 않고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대화가 뚝뚝 끊기는 느낌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비트 코인에 대해 물으니 자살을 유도하고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질문과 응답이 전혀 매칭이 되지 않고 있습니다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이처럼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챗봇은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나쁜 말 데이터를 학습할 수도 있고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질문의 요점을 파악하지 못하기도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추가적으로 한 가지 주제로 대화를 유지하는 것이 어려운데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이는 인공지능 대화 업계에서 최고라 불리는 애플의 시리도 제대로 구현하지 못한다고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때문에 심심이는 인공지능 개발보다 데이터 수집에만 집중한 것이 약점이라는 평을 받았지만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현재는 꾸준한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딥러닝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개발로 나쁜 말을 제어하고 있고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올해부터 네이버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클로바를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통해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음성대화챗봇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서비스도 시작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함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altLang="ko-KR" dirty="0" smtClean="0"/>
          </a:p>
          <a:p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챗봇은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많은 양의 좋은 데이터와 인공지능 기술의 적절한 조화가 중요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*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심심이</a:t>
            </a:r>
            <a:endParaRPr lang="en-US" altLang="ko-KR" dirty="0" smtClean="0"/>
          </a:p>
          <a:p>
            <a:r>
              <a:rPr lang="en-US" altLang="ko-KR" dirty="0" smtClean="0"/>
              <a:t>2002</a:t>
            </a:r>
            <a:r>
              <a:rPr lang="ko-KR" altLang="en-US" dirty="0" smtClean="0"/>
              <a:t>년에 </a:t>
            </a:r>
            <a:r>
              <a:rPr lang="ko-KR" altLang="en-US" dirty="0" err="1" smtClean="0"/>
              <a:t>이즈메이커가</a:t>
            </a:r>
            <a:r>
              <a:rPr lang="ko-KR" altLang="en-US" dirty="0" smtClean="0"/>
              <a:t> 개발하여 한 때 미국 앱 스토어 </a:t>
            </a:r>
            <a:r>
              <a:rPr lang="en-US" altLang="ko-KR" dirty="0" smtClean="0"/>
              <a:t>1</a:t>
            </a:r>
            <a:r>
              <a:rPr lang="ko-KR" altLang="en-US" dirty="0" smtClean="0"/>
              <a:t>위를 기록한 인공지능 </a:t>
            </a:r>
            <a:r>
              <a:rPr lang="ko-KR" altLang="en-US" dirty="0" err="1" smtClean="0"/>
              <a:t>챗봇</a:t>
            </a:r>
            <a:r>
              <a:rPr lang="ko-KR" altLang="en-US" baseline="0" dirty="0" smtClean="0"/>
              <a:t> 앱</a:t>
            </a:r>
            <a:r>
              <a:rPr lang="en-US" altLang="ko-KR" dirty="0" smtClean="0"/>
              <a:t>.</a:t>
            </a:r>
            <a:r>
              <a:rPr lang="en-US" altLang="ko-KR" baseline="0" dirty="0" smtClean="0"/>
              <a:t> </a:t>
            </a:r>
            <a:r>
              <a:rPr lang="ko-KR" altLang="en-US" baseline="0" dirty="0" err="1" smtClean="0"/>
              <a:t>비트코인에</a:t>
            </a:r>
            <a:r>
              <a:rPr lang="ko-KR" altLang="en-US" baseline="0" dirty="0" smtClean="0"/>
              <a:t> 대해 물으니 자살을 유도</a:t>
            </a:r>
            <a:r>
              <a:rPr lang="en-US" altLang="ko-KR" baseline="0" dirty="0" smtClean="0"/>
              <a:t>.</a:t>
            </a: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2012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년부터 글로벌 서비스로 발돋움하여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2019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 기준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81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 언어에서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누적사용자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억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천만 명을 확보했다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en-US" altLang="ko-KR" sz="1200" b="0" i="0" kern="1200" baseline="300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CNN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기반으로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딥러닝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문장분류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모델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(DSC)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자체 구현하여 나쁜 말을 제어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altLang="ko-KR" baseline="0" dirty="0" smtClean="0"/>
              <a:t>2020</a:t>
            </a:r>
            <a:r>
              <a:rPr lang="ko-KR" altLang="en-US" baseline="0" dirty="0" smtClean="0"/>
              <a:t>년부터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네이버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클로바를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통해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음성대화챗봇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서비스도 시작</a:t>
            </a:r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4DD57A-81D5-4B54-B3BD-EB55C938CF96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696451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4DD57A-81D5-4B54-B3BD-EB55C938CF96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4008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요즘 제주도가 많이 조용해졌지만 제주도는 여전히 한국인이 가장 사랑하는 우리나라 대표 관광지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하지만 저희가 알기로는 도내 관광지를 통합 관리하는 곳이 없었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음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도내에 오프라인 관광안내센터가 여러 군데 있지만 제주시청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서귀포시청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관광진흥과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제주관광공사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제주관광협회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한국관광공사 등 담당부서가 상이하여 관광지 데이터 통합관리가 이루어지지 않고 있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음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코로나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19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사태로 축제가 취소되고 운영이 중단되는 관광지들이 있지만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종합적인 안내가 부족해 도민과 관광객에게 혼선을 주고 있다고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함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altLang="ko-KR" sz="1200" dirty="0" smtClean="0">
              <a:solidFill>
                <a:schemeClr val="bg1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0" indent="0" algn="l">
              <a:buFont typeface="Arial" panose="020B0604020202020204" pitchFamily="34" charset="0"/>
              <a:buNone/>
            </a:pPr>
            <a:r>
              <a:rPr lang="en-US" altLang="ko-KR" sz="1200" dirty="0" smtClean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*</a:t>
            </a:r>
          </a:p>
          <a:p>
            <a:pPr marL="0" indent="0" algn="l">
              <a:buFont typeface="Arial" panose="020B0604020202020204" pitchFamily="34" charset="0"/>
              <a:buNone/>
            </a:pPr>
            <a:r>
              <a:rPr lang="ko-KR" altLang="en-US" sz="1200" dirty="0" smtClean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도내에 오프라인 관광안내센터가 여러 군데 있지만 제주시청</a:t>
            </a:r>
            <a:r>
              <a:rPr lang="en-US" altLang="ko-KR" sz="1200" dirty="0" smtClean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/</a:t>
            </a:r>
            <a:r>
              <a:rPr lang="ko-KR" altLang="en-US" sz="1200" dirty="0" smtClean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서귀포시청 관광진흥과</a:t>
            </a:r>
            <a:r>
              <a:rPr lang="en-US" altLang="ko-KR" sz="1200" dirty="0" smtClean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sz="1200" dirty="0" smtClean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제주관광공사</a:t>
            </a:r>
            <a:r>
              <a:rPr lang="en-US" altLang="ko-KR" sz="1200" dirty="0" smtClean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sz="1200" dirty="0" smtClean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제주관광협회</a:t>
            </a:r>
            <a:r>
              <a:rPr lang="en-US" altLang="ko-KR" sz="1200" dirty="0" smtClean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sz="1200" dirty="0" smtClean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한국관광공사 등 담당부서가 상이하여 관광지 데이터의 통합 관리가 안되고 있음</a:t>
            </a:r>
            <a:endParaRPr lang="en-US" altLang="ko-KR" sz="1200" dirty="0" smtClean="0">
              <a:solidFill>
                <a:schemeClr val="bg1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4DD57A-81D5-4B54-B3BD-EB55C938CF96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69293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도내에 관광지 정보 문의 관련 자동화 서비스가 없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음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현재 제주관광공사가 운영하는 제주관광정보센터에서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카카오톡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채널을 통해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1:1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질문이 가능하나 상담 인력에 의존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중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이런 점을 착안하여 제주도 관광지 정보 상담 업무를 자동화하는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챗봇을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개발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4DD57A-81D5-4B54-B3BD-EB55C938CF96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91606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챗봇은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대화를 의미하는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Chatter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와 로봇의 합성어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4DD57A-81D5-4B54-B3BD-EB55C938CF96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27597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사람이 사용하는 언어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즉 자연어를 이해하여 문장에서 의도와 핵심 키워드를 파악해야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함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사용자가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‘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오늘 날씨 어때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?”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라고 묻는다면 오늘이 며칠인지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위치가 어디인지 파악해야 하는데 추가 정보를 구하는 과정을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Slot Filling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이라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함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챗봇은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보통 특정 목적으로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또는 기업의 고객에게 특화된 서비스를 구축하기 위해서 고객이 필요로 하는 분야의 정보를 파악해 질문을 답변을 세팅해야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함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영어에서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‘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비즈니스 영어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’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와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‘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생활 영어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’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 나뉘어 있듯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모든 것을 학습할 수 없어 필요한 상황에 맞는 문장만 배우는 것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‘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대화 모델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’. 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이렇게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챗봇에게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필요한 특성은 사실 이보다 더 많습니다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4DD57A-81D5-4B54-B3BD-EB55C938CF96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29095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챗봇의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타입입니다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크게 검색 모델과 생성 모델로 나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뉨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한국 기업이 사용해온 대부분의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챗봇은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특정 주제를 다루는 검색 모델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즉 미리 만들어진 답변 중 답을 고르는 시나리오 타입의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챗봇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이었음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사실상 메뉴를 채팅 형태로 도식화한 것이라 정해진 주제 말고는 대화가 불가능했지만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점점 인공지능을 활용한 생성 모델로 진화하고 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생성 모델은 대화 상대가 이런 질문을 했을 때는 이런 식의 답변을 하는 것이 최선이다라는 판단을 내려 답변을 생성합니다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정확도를 높이기 위해서는 엄청난 양의 데이터가 필요합니다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저희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챗봇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모델은 이 두가지를 섞은 형태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*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검색 모델</a:t>
            </a:r>
            <a:r>
              <a:rPr lang="en-US" altLang="ko-KR" dirty="0" smtClean="0"/>
              <a:t>:</a:t>
            </a:r>
            <a:r>
              <a:rPr lang="ko-KR" altLang="en-US" dirty="0" smtClean="0"/>
              <a:t> 유저의 질문 내용과 대화의 문맥에서 의도를 파악하고 적절한 응답을 고르는 </a:t>
            </a:r>
            <a:r>
              <a:rPr lang="en-US" altLang="ko-KR" dirty="0" smtClean="0"/>
              <a:t>‘</a:t>
            </a:r>
            <a:r>
              <a:rPr lang="ko-KR" altLang="en-US" dirty="0" smtClean="0"/>
              <a:t>검색하는 방식</a:t>
            </a:r>
            <a:r>
              <a:rPr lang="en-US" altLang="ko-KR" dirty="0" smtClean="0"/>
              <a:t>‘. </a:t>
            </a:r>
            <a:r>
              <a:rPr lang="ko-KR" altLang="en-US" dirty="0" smtClean="0"/>
              <a:t>새로운 텍스트를 생성하지 않으며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미리 만들어진 답변 중 답을</a:t>
            </a:r>
            <a:r>
              <a:rPr lang="ko-KR" altLang="en-US" baseline="0" dirty="0" smtClean="0"/>
              <a:t> 고름</a:t>
            </a:r>
            <a:r>
              <a:rPr lang="en-US" altLang="ko-KR" baseline="0" dirty="0" smtClean="0"/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aseline="0" dirty="0" smtClean="0"/>
              <a:t>생성 모델</a:t>
            </a:r>
            <a:r>
              <a:rPr lang="en-US" altLang="ko-KR" baseline="0" dirty="0" smtClean="0"/>
              <a:t>: </a:t>
            </a:r>
            <a:r>
              <a:rPr lang="ko-KR" altLang="en-US" baseline="0" dirty="0" smtClean="0"/>
              <a:t>대화 상대의 질문 의도를 파악 한다기 보다는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유저가 이런 질문을 했을 때는 이런 식의 답변을 하는 것이 최선이다라는 판단을 내려 답변을 생성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만들기 어려우며 엄청난 양의 데이터가 필요하다</a:t>
            </a:r>
            <a:r>
              <a:rPr lang="en-US" altLang="ko-KR" baseline="0" dirty="0" smtClean="0"/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4DD57A-81D5-4B54-B3BD-EB55C938CF96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63755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프로젝트를 위해 필요했던 데이터들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딥러닝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활용을 위해 가장 중요한 데이터는 질문과 답변이 세트로 이루어진 텍스트 데이터였으나 결국에는 구하지 못해 직접 생성하고 증폭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함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둘째로는 관광지 안내를 위한 도내 관광지의 세부 정보가 필요했다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부가 기능으로 특정 관광지 질문 검색 시 할인 티켓 구매 주소를 전송해 주기 위해 관광협회에서 운영하는 제주관광상품 오픈마켓에서 할인 상품들을 크롤링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함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4DD57A-81D5-4B54-B3BD-EB55C938CF96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52873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모델 학습을 위해 직접 만든 질문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응답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데이터셋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관광지 주소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소개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주차 정보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연락처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입장료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이용 시간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소요 시간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날씨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날씨 기반 추천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위치 기반 추천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유모차 대여 가능 여부로 코드를 나누어 사용자의 관점에서 질문을 직접 작성하여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800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 이상의 질문을 만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듦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그에 대응하는 응답 데이터는 텍스트 요약 형태로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‘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관광지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’+’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키워드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’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형식으로 만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듦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4DD57A-81D5-4B54-B3BD-EB55C938CF96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70667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851920" y="1794902"/>
            <a:ext cx="5292080" cy="1080121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b="0" baseline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defRPr>
            </a:lvl1pPr>
          </a:lstStyle>
          <a:p>
            <a:r>
              <a:rPr lang="en-US" altLang="ko-KR" dirty="0">
                <a:ea typeface="맑은 고딕" pitchFamily="50" charset="-127"/>
              </a:rPr>
              <a:t>FREE </a:t>
            </a:r>
          </a:p>
          <a:p>
            <a:r>
              <a:rPr lang="en-US" altLang="ko-KR" dirty="0">
                <a:ea typeface="맑은 고딕" pitchFamily="50" charset="-127"/>
              </a:rPr>
              <a:t>PPT TEMPLATES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851772" y="2947030"/>
            <a:ext cx="5292080" cy="48881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defRPr>
            </a:lvl1pPr>
          </a:lstStyle>
          <a:p>
            <a:pPr>
              <a:spcBef>
                <a:spcPts val="0"/>
              </a:spcBef>
              <a:defRPr/>
            </a:pPr>
            <a:r>
              <a:rPr lang="en-US" altLang="ko-KR" b="1" dirty="0"/>
              <a:t>INSERT THE TITLE </a:t>
            </a:r>
          </a:p>
          <a:p>
            <a:pPr>
              <a:spcBef>
                <a:spcPts val="0"/>
              </a:spcBef>
              <a:defRPr/>
            </a:pPr>
            <a:r>
              <a:rPr lang="en-US" altLang="ko-KR" b="1" dirty="0"/>
              <a:t>OF YOUR PRESENTATION HERE</a:t>
            </a:r>
            <a:endParaRPr lang="en-US" altLang="ko-KR" dirty="0"/>
          </a:p>
        </p:txBody>
      </p:sp>
      <p:pic>
        <p:nvPicPr>
          <p:cNvPr id="1026" name="Picture 2" descr="E:\002-KIMS BUSINESS\007-02-Fullslidesppt-Contents\20161228\02-edu\bulb-item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640" y="657349"/>
            <a:ext cx="1765300" cy="391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27365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0" y="1759754"/>
            <a:ext cx="9144000" cy="22113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에스코어 드림 7 ExtraBold" panose="020B08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6" name="Picture 2" descr="D:\Fullppt\PNG이미지\핸드폰2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3208" y="1042230"/>
            <a:ext cx="2869272" cy="3474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7380312" y="1175233"/>
            <a:ext cx="1008112" cy="25561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5643269" y="1261134"/>
            <a:ext cx="1654766" cy="25561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00137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-1"/>
            <a:ext cx="3059832" cy="51435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4860032" y="0"/>
            <a:ext cx="36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7 ExtraBold" panose="020B08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" name="Rectangle 2"/>
          <p:cNvSpPr/>
          <p:nvPr userDrawn="1"/>
        </p:nvSpPr>
        <p:spPr>
          <a:xfrm>
            <a:off x="4896032" y="1311750"/>
            <a:ext cx="180000" cy="252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7 ExtraBold" panose="020B08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34402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-1"/>
            <a:ext cx="9144000" cy="30765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950635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131840" y="181632"/>
            <a:ext cx="6012160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131840" y="757696"/>
            <a:ext cx="6012160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-1"/>
            <a:ext cx="3059832" cy="51435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3146470" y="1131590"/>
            <a:ext cx="3059832" cy="40119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888771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411510"/>
            <a:ext cx="6444208" cy="43204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에스코어 드림 7 ExtraBold" panose="020B08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6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35622" y="195487"/>
            <a:ext cx="1944216" cy="475252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2223854" y="195487"/>
            <a:ext cx="1944216" cy="475252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4312086" y="195487"/>
            <a:ext cx="1944216" cy="475252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421378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6444208" y="267494"/>
            <a:ext cx="2160000" cy="21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6444208" y="2715766"/>
            <a:ext cx="2160000" cy="21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3986213" y="267494"/>
            <a:ext cx="2160000" cy="21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3986213" y="2715766"/>
            <a:ext cx="2160000" cy="21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0939771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95536" y="3291830"/>
            <a:ext cx="8748464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95536" y="3867894"/>
            <a:ext cx="8748464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0" y="4963500"/>
            <a:ext cx="9144000" cy="18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7 ExtraBold" panose="020B08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0" y="0"/>
            <a:ext cx="9144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7 ExtraBold" panose="020B08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7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467544" y="339502"/>
            <a:ext cx="3312128" cy="28080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3995936" y="339502"/>
            <a:ext cx="4680520" cy="133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3995936" y="1815574"/>
            <a:ext cx="1440000" cy="133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5616196" y="1815574"/>
            <a:ext cx="1440000" cy="133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7236456" y="1815574"/>
            <a:ext cx="1440000" cy="133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5242610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apes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42646" y="92609"/>
            <a:ext cx="8679898" cy="5431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defRPr>
            </a:lvl1pPr>
          </a:lstStyle>
          <a:p>
            <a:r>
              <a:rPr lang="en-US" altLang="ko-KR" dirty="0"/>
              <a:t>Fully Editable Shapes</a:t>
            </a:r>
          </a:p>
        </p:txBody>
      </p:sp>
    </p:spTree>
    <p:extLst>
      <p:ext uri="{BB962C8B-B14F-4D97-AF65-F5344CB8AC3E}">
        <p14:creationId xmlns:p14="http://schemas.microsoft.com/office/powerpoint/2010/main" val="310690928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11" name="Rounded Rectangle 10"/>
          <p:cNvSpPr/>
          <p:nvPr userDrawn="1"/>
        </p:nvSpPr>
        <p:spPr>
          <a:xfrm>
            <a:off x="354008" y="1131589"/>
            <a:ext cx="2849840" cy="364917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7 ExtraBold" panose="020B08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7" name="Rounded Rectangle 16"/>
          <p:cNvSpPr/>
          <p:nvPr userDrawn="1"/>
        </p:nvSpPr>
        <p:spPr>
          <a:xfrm>
            <a:off x="531932" y="1347500"/>
            <a:ext cx="108520" cy="3240473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  <a:latin typeface="에스코어 드림 7 ExtraBold" panose="020B08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8" name="Half Frame 17"/>
          <p:cNvSpPr/>
          <p:nvPr userDrawn="1"/>
        </p:nvSpPr>
        <p:spPr>
          <a:xfrm rot="5400000">
            <a:off x="2592642" y="1238201"/>
            <a:ext cx="502331" cy="502331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에스코어 드림 7 ExtraBold" panose="020B08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3818220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2571750"/>
            <a:ext cx="9144000" cy="2571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7 ExtraBold" panose="020B08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" name="Rectangle 1"/>
          <p:cNvSpPr/>
          <p:nvPr userDrawn="1"/>
        </p:nvSpPr>
        <p:spPr>
          <a:xfrm>
            <a:off x="2116108" y="843558"/>
            <a:ext cx="4896544" cy="34563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7 ExtraBold" panose="020B08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2116108" y="0"/>
            <a:ext cx="4896544" cy="1954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7 ExtraBold" panose="020B08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2116108" y="4948014"/>
            <a:ext cx="4896544" cy="1954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7 ExtraBold" panose="020B08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116108" y="3049518"/>
            <a:ext cx="4896544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116108" y="3625582"/>
            <a:ext cx="4896544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2050" name="Picture 2" descr="E:\002-KIMS BUSINESS\007-02-Fullslidesppt-Contents\20161228\02-edu\bulb-item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155985" y="1156325"/>
            <a:ext cx="816788" cy="1812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82354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3572242"/>
            <a:ext cx="9144000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Thank you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-148" y="414830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4" name="Oval 3"/>
          <p:cNvSpPr/>
          <p:nvPr userDrawn="1"/>
        </p:nvSpPr>
        <p:spPr>
          <a:xfrm>
            <a:off x="3311860" y="737642"/>
            <a:ext cx="2520280" cy="252028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7 ExtraBold" panose="020B08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5" name="Picture 2" descr="E:\002-KIMS BUSINESS\007-02-Fullslidesppt-Contents\20161228\02-edu\bulb-item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2351" y="1139211"/>
            <a:ext cx="819298" cy="1818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247715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6444208" y="267494"/>
            <a:ext cx="2160000" cy="21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6444208" y="2715766"/>
            <a:ext cx="2160000" cy="21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3986213" y="267494"/>
            <a:ext cx="2160000" cy="21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3986213" y="2715766"/>
            <a:ext cx="2160000" cy="21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1237465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0" y="1759754"/>
            <a:ext cx="9144000" cy="22113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에스코어 드림 7 ExtraBold" panose="020B08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6" name="Picture 2" descr="D:\Fullppt\PNG이미지\핸드폰2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3208" y="1042230"/>
            <a:ext cx="2869272" cy="3474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7380312" y="1175233"/>
            <a:ext cx="1008112" cy="25561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5643269" y="1261134"/>
            <a:ext cx="1654766" cy="25561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9003297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0" y="4963500"/>
            <a:ext cx="9144000" cy="18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7 ExtraBold" panose="020B08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9144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7 ExtraBold" panose="020B08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7402876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20211758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2604" y="0"/>
            <a:ext cx="1584176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7 ExtraBold" panose="020B08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484" y="938231"/>
            <a:ext cx="1584176" cy="3515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E:\002-KIMS BUSINESS\007-02-Fullslidesppt-Contents\20161228\02-edu\bulb-item.png"/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789484" y="938231"/>
            <a:ext cx="792088" cy="3515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57120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2604" y="0"/>
            <a:ext cx="1584176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7 ExtraBold" panose="020B08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735" y="2931790"/>
            <a:ext cx="945499" cy="2098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59988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3399842"/>
            <a:ext cx="9144000" cy="17436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에스코어 드림 7 ExtraBold" panose="020B08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4" name="Oval 3"/>
          <p:cNvSpPr/>
          <p:nvPr userDrawn="1"/>
        </p:nvSpPr>
        <p:spPr>
          <a:xfrm>
            <a:off x="4043561" y="2859782"/>
            <a:ext cx="1080120" cy="1080120"/>
          </a:xfrm>
          <a:prstGeom prst="ellipse">
            <a:avLst/>
          </a:prstGeom>
          <a:solidFill>
            <a:schemeClr val="accent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7 ExtraBold" panose="020B08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5" name="Picture 2" descr="E:\002-KIMS BUSINESS\007-02-Fullslidesppt-Contents\20161228\02-edu\bulb-item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8057" y="3010192"/>
            <a:ext cx="351128" cy="779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68678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0" y="4963500"/>
            <a:ext cx="9144000" cy="18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7 ExtraBold" panose="020B08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9144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7 ExtraBold" panose="020B08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29044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1960850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and Contents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143508" y="92609"/>
            <a:ext cx="8856984" cy="495828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7 ExtraBold" panose="020B08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0" y="1347774"/>
            <a:ext cx="2160240" cy="187204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2327920" y="1347774"/>
            <a:ext cx="2160240" cy="187204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4655840" y="1347774"/>
            <a:ext cx="2160240" cy="187204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6983760" y="1347774"/>
            <a:ext cx="2160240" cy="187204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" name="Rectangle 2"/>
          <p:cNvSpPr/>
          <p:nvPr userDrawn="1"/>
        </p:nvSpPr>
        <p:spPr>
          <a:xfrm>
            <a:off x="0" y="3219822"/>
            <a:ext cx="2160000" cy="15841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7 ExtraBold" panose="020B08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2" name="Rectangle 11"/>
          <p:cNvSpPr/>
          <p:nvPr userDrawn="1"/>
        </p:nvSpPr>
        <p:spPr>
          <a:xfrm>
            <a:off x="2328000" y="3219822"/>
            <a:ext cx="2160000" cy="15841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7 ExtraBold" panose="020B08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4656000" y="3219822"/>
            <a:ext cx="2160000" cy="15841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7 ExtraBold" panose="020B08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6984000" y="3219822"/>
            <a:ext cx="2160000" cy="15841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7 ExtraBold" panose="020B08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159670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2932113"/>
            <a:ext cx="9144000" cy="22113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에스코어 드림 7 ExtraBold" panose="020B08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5" name="Picture 3" descr="D:\Fullppt\005-PNG이미지\노트북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1131590"/>
            <a:ext cx="7230270" cy="3677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4513480" y="1626257"/>
            <a:ext cx="3465217" cy="25626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" name="Rectangle 2"/>
          <p:cNvSpPr/>
          <p:nvPr userDrawn="1"/>
        </p:nvSpPr>
        <p:spPr>
          <a:xfrm>
            <a:off x="467544" y="3363838"/>
            <a:ext cx="3024336" cy="1008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7 ExtraBold" panose="020B08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60588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23.xml"/><Relationship Id="rId4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6683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7555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72" r:id="rId2"/>
    <p:sldLayoutId id="2147483670" r:id="rId3"/>
    <p:sldLayoutId id="2147483652" r:id="rId4"/>
    <p:sldLayoutId id="2147483671" r:id="rId5"/>
    <p:sldLayoutId id="2147483655" r:id="rId6"/>
    <p:sldLayoutId id="2147483662" r:id="rId7"/>
    <p:sldLayoutId id="2147483663" r:id="rId8"/>
    <p:sldLayoutId id="2147483665" r:id="rId9"/>
    <p:sldLayoutId id="2147483666" r:id="rId10"/>
    <p:sldLayoutId id="2147483667" r:id="rId11"/>
    <p:sldLayoutId id="2147483664" r:id="rId12"/>
    <p:sldLayoutId id="2147483668" r:id="rId13"/>
    <p:sldLayoutId id="2147483669" r:id="rId14"/>
    <p:sldLayoutId id="2147483673" r:id="rId15"/>
    <p:sldLayoutId id="2147483656" r:id="rId16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4710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74" r:id="rId2"/>
    <p:sldLayoutId id="2147483676" r:id="rId3"/>
    <p:sldLayoutId id="2147483677" r:id="rId4"/>
    <p:sldLayoutId id="2147483678" r:id="rId5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mp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5.jp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3.xml"/><Relationship Id="rId1" Type="http://schemas.openxmlformats.org/officeDocument/2006/relationships/video" Target="https://www.youtube.com/embed/FyYoKE07LCM" TargetMode="External"/><Relationship Id="rId4" Type="http://schemas.openxmlformats.org/officeDocument/2006/relationships/image" Target="../media/image37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4" Type="http://schemas.microsoft.com/office/2007/relationships/hdphoto" Target="../media/hdphoto1.wdp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jpe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20.tmp"/><Relationship Id="rId4" Type="http://schemas.openxmlformats.org/officeDocument/2006/relationships/image" Target="../media/image19.tmp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948264" y="3618200"/>
            <a:ext cx="2051720" cy="752755"/>
          </a:xfrm>
        </p:spPr>
        <p:txBody>
          <a:bodyPr/>
          <a:lstStyle/>
          <a:p>
            <a:pPr algn="r">
              <a:spcBef>
                <a:spcPts val="0"/>
              </a:spcBef>
              <a:defRPr/>
            </a:pPr>
            <a:r>
              <a:rPr lang="ko-KR" altLang="en-US" sz="2000" b="1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강영훈 </a:t>
            </a:r>
            <a:r>
              <a:rPr lang="en-US" altLang="ko-KR" sz="2000" b="1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ko-KR" altLang="en-US" sz="2000" b="1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김호경</a:t>
            </a:r>
            <a:endParaRPr lang="en-US" altLang="ko-KR" sz="20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179512" y="483518"/>
            <a:ext cx="4791067" cy="4388111"/>
            <a:chOff x="179512" y="483518"/>
            <a:chExt cx="4791067" cy="4388111"/>
          </a:xfrm>
        </p:grpSpPr>
        <p:sp>
          <p:nvSpPr>
            <p:cNvPr id="2" name="직사각형 1"/>
            <p:cNvSpPr/>
            <p:nvPr/>
          </p:nvSpPr>
          <p:spPr>
            <a:xfrm>
              <a:off x="755576" y="483518"/>
              <a:ext cx="2664296" cy="417646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에스코어 드림 7 ExtraBold" panose="020B0803030302020204" pitchFamily="34" charset="-127"/>
                <a:ea typeface="에스코어 드림 4 Regular" panose="020B0503030302020204" pitchFamily="34" charset="-127"/>
              </a:endParaRPr>
            </a:p>
          </p:txBody>
        </p:sp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9512" y="1996989"/>
              <a:ext cx="4791067" cy="2874640"/>
            </a:xfrm>
            <a:prstGeom prst="rect">
              <a:avLst/>
            </a:prstGeom>
          </p:spPr>
        </p:pic>
      </p:grp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707904" y="699542"/>
            <a:ext cx="5292080" cy="2266949"/>
          </a:xfrm>
        </p:spPr>
        <p:txBody>
          <a:bodyPr/>
          <a:lstStyle/>
          <a:p>
            <a:pPr algn="r"/>
            <a:r>
              <a:rPr lang="ko-KR" altLang="en-US" sz="3600" dirty="0" smtClean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제주도 관광지 정보</a:t>
            </a:r>
            <a:endParaRPr lang="en-US" altLang="ko-KR" sz="3600" dirty="0" smtClean="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  <a:p>
            <a:pPr algn="r"/>
            <a:r>
              <a:rPr lang="ko-KR" altLang="en-US" sz="3600" dirty="0" smtClean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상담 업무 자동화 서비스</a:t>
            </a:r>
            <a:endParaRPr lang="en-US" altLang="ko-KR" sz="3600" dirty="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  <a:p>
            <a:pPr algn="r"/>
            <a:r>
              <a:rPr lang="ko-KR" altLang="en-US" sz="3600" dirty="0" err="1" smtClean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챗봇</a:t>
            </a:r>
            <a:r>
              <a:rPr lang="ko-KR" altLang="en-US" sz="3600" dirty="0" smtClean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개발</a:t>
            </a:r>
            <a:endParaRPr lang="en-US" altLang="ko-KR" sz="3600" dirty="0" smtClean="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7" name="타원 6"/>
          <p:cNvSpPr/>
          <p:nvPr/>
        </p:nvSpPr>
        <p:spPr>
          <a:xfrm rot="19560630">
            <a:off x="135874" y="183144"/>
            <a:ext cx="864200" cy="864200"/>
          </a:xfrm>
          <a:prstGeom prst="ellipse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에스코어 드림 4 Regular" panose="020B0503030302020204" pitchFamily="34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43608" y="67460"/>
            <a:ext cx="26820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Arial" pitchFamily="34" charset="0"/>
              </a:rPr>
              <a:t>빅데이터 </a:t>
            </a:r>
            <a:r>
              <a:rPr lang="ko-KR" altLang="en-US" sz="1400" dirty="0" err="1" smtClean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Arial" pitchFamily="34" charset="0"/>
              </a:rPr>
              <a:t>마에스트로</a:t>
            </a:r>
            <a:r>
              <a:rPr lang="ko-KR" altLang="en-US" sz="1400" dirty="0" smtClean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Arial" pitchFamily="34" charset="0"/>
              </a:rPr>
              <a:t> 과정</a:t>
            </a:r>
            <a:endParaRPr lang="en-US" altLang="ko-KR" sz="1400" dirty="0" smtClean="0">
              <a:solidFill>
                <a:schemeClr val="bg1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  <a:cs typeface="Arial" pitchFamily="34" charset="0"/>
            </a:endParaRPr>
          </a:p>
          <a:p>
            <a:r>
              <a:rPr lang="ko-KR" altLang="en-US" sz="1000" dirty="0" smtClean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「</a:t>
            </a:r>
            <a:r>
              <a:rPr lang="ko-KR" altLang="en-US" sz="1000" dirty="0" err="1" smtClean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혁신성장</a:t>
            </a:r>
            <a:r>
              <a:rPr lang="ko-KR" altLang="en-US" sz="1000" dirty="0" smtClean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ko-KR" altLang="en-US" sz="1000" dirty="0" err="1" smtClean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청년인재</a:t>
            </a:r>
            <a:r>
              <a:rPr lang="ko-KR" altLang="en-US" sz="1000" dirty="0" smtClean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ko-KR" altLang="en-US" sz="1000" dirty="0" err="1" smtClean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집중양성</a:t>
            </a:r>
            <a:r>
              <a:rPr lang="ko-KR" altLang="en-US" sz="1000" dirty="0" smtClean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사업 빅데이터 분야」</a:t>
            </a:r>
            <a:endParaRPr lang="ko-KR" altLang="en-US" sz="900" dirty="0">
              <a:solidFill>
                <a:schemeClr val="bg1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  <a:cs typeface="Arial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 rot="21040602">
            <a:off x="6896185" y="3429678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u="sng" dirty="0" err="1" smtClean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두둥탁</a:t>
            </a:r>
            <a:r>
              <a:rPr lang="ko-KR" altLang="en-US" u="sng" dirty="0" smtClean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팀</a:t>
            </a:r>
            <a:endParaRPr lang="ko-KR" altLang="en-US" u="sng" dirty="0">
              <a:solidFill>
                <a:schemeClr val="bg1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71841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화면 캡처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784"/>
          <a:stretch/>
        </p:blipFill>
        <p:spPr>
          <a:xfrm>
            <a:off x="467544" y="1413859"/>
            <a:ext cx="4824536" cy="2945173"/>
          </a:xfrm>
          <a:prstGeom prst="rect">
            <a:avLst/>
          </a:prstGeom>
          <a:ln w="19050" cap="sq">
            <a:solidFill>
              <a:srgbClr val="32AEB8"/>
            </a:solidFill>
          </a:ln>
        </p:spPr>
      </p:pic>
      <p:sp>
        <p:nvSpPr>
          <p:cNvPr id="6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339502"/>
            <a:ext cx="9144000" cy="576064"/>
          </a:xfrm>
        </p:spPr>
        <p:txBody>
          <a:bodyPr/>
          <a:lstStyle/>
          <a:p>
            <a:r>
              <a:rPr lang="ko-KR" altLang="en-US" dirty="0" smtClean="0">
                <a:ea typeface="에스코어 드림 7 ExtraBold" panose="020B0803030302020204" pitchFamily="34" charset="-127"/>
              </a:rPr>
              <a:t>데이터 제작</a:t>
            </a:r>
            <a:endParaRPr lang="ko-KR" altLang="en-US" dirty="0">
              <a:ea typeface="에스코어 드림 7 ExtraBold" panose="020B0803030302020204" pitchFamily="34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740352" y="65038"/>
            <a:ext cx="1403648" cy="215444"/>
          </a:xfrm>
          <a:prstGeom prst="rect">
            <a:avLst/>
          </a:prstGeom>
          <a:solidFill>
            <a:srgbClr val="32AEB8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dirty="0" smtClean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3/</a:t>
            </a:r>
            <a:r>
              <a:rPr lang="en-US" altLang="ko-KR" sz="500" dirty="0" smtClean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9</a:t>
            </a:r>
            <a:r>
              <a:rPr lang="en-US" altLang="ko-KR" sz="800" dirty="0" smtClean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800" dirty="0" smtClean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사용 데이터 및 </a:t>
            </a:r>
            <a:r>
              <a:rPr lang="en-US" altLang="ko-KR" sz="800" dirty="0" smtClean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DB </a:t>
            </a:r>
            <a:r>
              <a:rPr lang="ko-KR" altLang="en-US" sz="800" dirty="0" smtClean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구축</a:t>
            </a:r>
            <a:endParaRPr lang="ko-KR" altLang="en-US" sz="8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4"/>
          <a:srcRect r="25738" b="17871"/>
          <a:stretch/>
        </p:blipFill>
        <p:spPr>
          <a:xfrm>
            <a:off x="6300192" y="1059581"/>
            <a:ext cx="2016224" cy="3653730"/>
          </a:xfrm>
          <a:prstGeom prst="rect">
            <a:avLst/>
          </a:prstGeom>
          <a:ln w="19050">
            <a:solidFill>
              <a:srgbClr val="32AEB8"/>
            </a:solidFill>
          </a:ln>
        </p:spPr>
      </p:pic>
      <p:sp>
        <p:nvSpPr>
          <p:cNvPr id="3" name="곱셈 기호 2"/>
          <p:cNvSpPr/>
          <p:nvPr/>
        </p:nvSpPr>
        <p:spPr>
          <a:xfrm>
            <a:off x="5436096" y="2526405"/>
            <a:ext cx="720080" cy="720080"/>
          </a:xfrm>
          <a:prstGeom prst="mathMultiply">
            <a:avLst/>
          </a:prstGeom>
          <a:solidFill>
            <a:srgbClr val="F2A40D"/>
          </a:solidFill>
          <a:ln>
            <a:solidFill>
              <a:srgbClr val="F2A40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92068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339502"/>
            <a:ext cx="9144000" cy="576064"/>
          </a:xfrm>
        </p:spPr>
        <p:txBody>
          <a:bodyPr/>
          <a:lstStyle/>
          <a:p>
            <a:r>
              <a:rPr lang="ko-KR" altLang="en-US" dirty="0" smtClean="0">
                <a:ea typeface="에스코어 드림 7 ExtraBold" panose="020B0803030302020204" pitchFamily="34" charset="-127"/>
              </a:rPr>
              <a:t>데이터 제작</a:t>
            </a:r>
            <a:endParaRPr lang="ko-KR" altLang="en-US" dirty="0">
              <a:ea typeface="에스코어 드림 7 ExtraBold" panose="020B0803030302020204" pitchFamily="34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7644" y="1082784"/>
            <a:ext cx="6408712" cy="3314289"/>
          </a:xfrm>
          <a:prstGeom prst="rect">
            <a:avLst/>
          </a:prstGeom>
          <a:ln w="19050">
            <a:solidFill>
              <a:srgbClr val="32AEB8"/>
            </a:solidFill>
          </a:ln>
        </p:spPr>
      </p:pic>
      <p:sp>
        <p:nvSpPr>
          <p:cNvPr id="44" name="TextBox 43"/>
          <p:cNvSpPr txBox="1"/>
          <p:nvPr/>
        </p:nvSpPr>
        <p:spPr>
          <a:xfrm>
            <a:off x="7740352" y="65038"/>
            <a:ext cx="1403648" cy="215444"/>
          </a:xfrm>
          <a:prstGeom prst="rect">
            <a:avLst/>
          </a:prstGeom>
          <a:solidFill>
            <a:srgbClr val="32AEB8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dirty="0" smtClean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3/</a:t>
            </a:r>
            <a:r>
              <a:rPr lang="en-US" altLang="ko-KR" sz="500" dirty="0" smtClean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9</a:t>
            </a:r>
            <a:r>
              <a:rPr lang="en-US" altLang="ko-KR" sz="800" dirty="0" smtClean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800" dirty="0" smtClean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사용 데이터 및 </a:t>
            </a:r>
            <a:r>
              <a:rPr lang="en-US" altLang="ko-KR" sz="800" dirty="0" smtClean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DB </a:t>
            </a:r>
            <a:r>
              <a:rPr lang="ko-KR" altLang="en-US" sz="800" dirty="0" smtClean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구축</a:t>
            </a:r>
            <a:endParaRPr lang="ko-KR" altLang="en-US" sz="8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385207" y="4515966"/>
            <a:ext cx="23735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rgbClr val="40404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질문</a:t>
            </a:r>
            <a:r>
              <a:rPr lang="en-US" altLang="ko-KR" sz="1400" dirty="0" smtClean="0">
                <a:solidFill>
                  <a:srgbClr val="40404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-</a:t>
            </a:r>
            <a:r>
              <a:rPr lang="ko-KR" altLang="en-US" sz="1400" dirty="0" smtClean="0">
                <a:solidFill>
                  <a:srgbClr val="40404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응답 세트 </a:t>
            </a:r>
            <a:r>
              <a:rPr lang="en-US" altLang="ko-KR" sz="1400" dirty="0">
                <a:solidFill>
                  <a:srgbClr val="F2A40D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380,825</a:t>
            </a:r>
            <a:r>
              <a:rPr lang="ko-KR" altLang="en-US" sz="1400" dirty="0" smtClean="0">
                <a:solidFill>
                  <a:srgbClr val="40404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</a:t>
            </a:r>
            <a:endParaRPr lang="en-US" altLang="ko-KR" sz="1400" dirty="0" smtClean="0">
              <a:solidFill>
                <a:srgbClr val="40404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32205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339502"/>
            <a:ext cx="9144000" cy="576064"/>
          </a:xfrm>
        </p:spPr>
        <p:txBody>
          <a:bodyPr/>
          <a:lstStyle/>
          <a:p>
            <a:r>
              <a:rPr lang="ko-KR" altLang="en-US" dirty="0" smtClean="0">
                <a:ea typeface="에스코어 드림 7 ExtraBold" panose="020B0803030302020204" pitchFamily="34" charset="-127"/>
              </a:rPr>
              <a:t>자연어 처리 </a:t>
            </a:r>
            <a:r>
              <a:rPr lang="en-US" altLang="ko-KR" dirty="0" smtClean="0">
                <a:ea typeface="에스코어 드림 7 ExtraBold" panose="020B0803030302020204" pitchFamily="34" charset="-127"/>
              </a:rPr>
              <a:t>(NLP)</a:t>
            </a:r>
            <a:endParaRPr lang="ko-KR" altLang="en-US" dirty="0">
              <a:ea typeface="에스코어 드림 7 ExtraBold" panose="020B0803030302020204" pitchFamily="34" charset="-127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7033607"/>
              </p:ext>
            </p:extLst>
          </p:nvPr>
        </p:nvGraphicFramePr>
        <p:xfrm>
          <a:off x="3136567" y="1726135"/>
          <a:ext cx="2592288" cy="21084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6144">
                  <a:extLst>
                    <a:ext uri="{9D8B030D-6E8A-4147-A177-3AD203B41FA5}">
                      <a16:colId xmlns:a16="http://schemas.microsoft.com/office/drawing/2014/main" val="3884007462"/>
                    </a:ext>
                  </a:extLst>
                </a:gridCol>
                <a:gridCol w="1296144">
                  <a:extLst>
                    <a:ext uri="{9D8B030D-6E8A-4147-A177-3AD203B41FA5}">
                      <a16:colId xmlns:a16="http://schemas.microsoft.com/office/drawing/2014/main" val="727507141"/>
                    </a:ext>
                  </a:extLst>
                </a:gridCol>
              </a:tblGrid>
              <a:tr h="29340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Tokenizing</a:t>
                      </a:r>
                      <a:r>
                        <a:rPr lang="ko-KR" altLang="en-US" sz="1600" dirty="0" smtClean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</a:t>
                      </a:r>
                      <a:r>
                        <a:rPr lang="en-US" altLang="ko-KR" sz="1600" dirty="0" smtClean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- </a:t>
                      </a:r>
                      <a:r>
                        <a:rPr lang="ko-KR" altLang="en-US" sz="1600" dirty="0" smtClean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형태소 분석</a:t>
                      </a:r>
                      <a:endParaRPr lang="ko-KR" altLang="en-US" sz="16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83489" marR="83489" marT="41744" marB="41744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6400191"/>
                  </a:ext>
                </a:extLst>
              </a:tr>
              <a:tr h="2660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rgbClr val="404040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‘</a:t>
                      </a:r>
                      <a:r>
                        <a:rPr lang="ko-KR" altLang="en-US" sz="1400" dirty="0" err="1" smtClean="0">
                          <a:solidFill>
                            <a:srgbClr val="404040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믿거나말거나</a:t>
                      </a:r>
                      <a:r>
                        <a:rPr lang="en-US" altLang="ko-KR" sz="1400" dirty="0" smtClean="0">
                          <a:solidFill>
                            <a:srgbClr val="404040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’</a:t>
                      </a:r>
                      <a:endParaRPr lang="ko-KR" altLang="en-US" sz="1400" dirty="0">
                        <a:solidFill>
                          <a:srgbClr val="404040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83489" marR="83489" marT="41744" marB="41744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rgbClr val="404040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‘Verb’</a:t>
                      </a:r>
                      <a:endParaRPr lang="ko-KR" altLang="en-US" sz="1400" dirty="0">
                        <a:solidFill>
                          <a:srgbClr val="404040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83489" marR="83489" marT="41744" marB="41744" anchor="ctr"/>
                </a:tc>
                <a:extLst>
                  <a:ext uri="{0D108BD9-81ED-4DB2-BD59-A6C34878D82A}">
                    <a16:rowId xmlns:a16="http://schemas.microsoft.com/office/drawing/2014/main" val="913959673"/>
                  </a:ext>
                </a:extLst>
              </a:tr>
              <a:tr h="2660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rgbClr val="404040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‘</a:t>
                      </a:r>
                      <a:r>
                        <a:rPr lang="ko-KR" altLang="en-US" sz="1400" dirty="0" smtClean="0">
                          <a:solidFill>
                            <a:srgbClr val="404040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박물관</a:t>
                      </a:r>
                      <a:r>
                        <a:rPr lang="en-US" altLang="ko-KR" sz="1400" dirty="0" smtClean="0">
                          <a:solidFill>
                            <a:srgbClr val="404040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’</a:t>
                      </a:r>
                      <a:endParaRPr lang="ko-KR" altLang="en-US" sz="1400" dirty="0">
                        <a:solidFill>
                          <a:srgbClr val="404040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83489" marR="83489" marT="41744" marB="41744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rgbClr val="404040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‘Noun’</a:t>
                      </a:r>
                      <a:endParaRPr lang="ko-KR" altLang="en-US" sz="1400" dirty="0">
                        <a:solidFill>
                          <a:srgbClr val="404040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83489" marR="83489" marT="41744" marB="41744" anchor="ctr"/>
                </a:tc>
                <a:extLst>
                  <a:ext uri="{0D108BD9-81ED-4DB2-BD59-A6C34878D82A}">
                    <a16:rowId xmlns:a16="http://schemas.microsoft.com/office/drawing/2014/main" val="1958075282"/>
                  </a:ext>
                </a:extLst>
              </a:tr>
              <a:tr h="2660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rgbClr val="404040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‘</a:t>
                      </a:r>
                      <a:r>
                        <a:rPr lang="ko-KR" altLang="en-US" sz="1400" dirty="0" smtClean="0">
                          <a:solidFill>
                            <a:srgbClr val="404040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보는데</a:t>
                      </a:r>
                      <a:r>
                        <a:rPr lang="en-US" altLang="ko-KR" sz="1400" dirty="0" smtClean="0">
                          <a:solidFill>
                            <a:srgbClr val="404040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’</a:t>
                      </a:r>
                      <a:endParaRPr lang="ko-KR" altLang="en-US" sz="1400" dirty="0">
                        <a:solidFill>
                          <a:srgbClr val="404040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83489" marR="83489" marT="41744" marB="41744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rgbClr val="404040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‘Verb’</a:t>
                      </a:r>
                      <a:endParaRPr lang="ko-KR" altLang="en-US" sz="1400" dirty="0">
                        <a:solidFill>
                          <a:srgbClr val="404040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83489" marR="83489" marT="41744" marB="41744" anchor="ctr"/>
                </a:tc>
                <a:extLst>
                  <a:ext uri="{0D108BD9-81ED-4DB2-BD59-A6C34878D82A}">
                    <a16:rowId xmlns:a16="http://schemas.microsoft.com/office/drawing/2014/main" val="364962736"/>
                  </a:ext>
                </a:extLst>
              </a:tr>
              <a:tr h="2660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rgbClr val="404040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‘</a:t>
                      </a:r>
                      <a:r>
                        <a:rPr lang="ko-KR" altLang="en-US" sz="1400" dirty="0" smtClean="0">
                          <a:solidFill>
                            <a:srgbClr val="404040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얼마나</a:t>
                      </a:r>
                      <a:r>
                        <a:rPr lang="en-US" altLang="ko-KR" sz="1400" dirty="0" smtClean="0">
                          <a:solidFill>
                            <a:srgbClr val="404040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’</a:t>
                      </a:r>
                      <a:endParaRPr lang="ko-KR" altLang="en-US" sz="1400" dirty="0">
                        <a:solidFill>
                          <a:srgbClr val="404040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83489" marR="83489" marT="41744" marB="41744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rgbClr val="404040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‘Noun’</a:t>
                      </a:r>
                      <a:endParaRPr lang="ko-KR" altLang="en-US" sz="1400" dirty="0">
                        <a:solidFill>
                          <a:srgbClr val="404040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83489" marR="83489" marT="41744" marB="41744" anchor="ctr"/>
                </a:tc>
                <a:extLst>
                  <a:ext uri="{0D108BD9-81ED-4DB2-BD59-A6C34878D82A}">
                    <a16:rowId xmlns:a16="http://schemas.microsoft.com/office/drawing/2014/main" val="87486809"/>
                  </a:ext>
                </a:extLst>
              </a:tr>
              <a:tr h="2660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rgbClr val="404040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‘</a:t>
                      </a:r>
                      <a:r>
                        <a:rPr lang="ko-KR" altLang="en-US" sz="1400" dirty="0" smtClean="0">
                          <a:solidFill>
                            <a:srgbClr val="404040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걸려</a:t>
                      </a:r>
                      <a:r>
                        <a:rPr lang="en-US" altLang="ko-KR" sz="1400" dirty="0" smtClean="0">
                          <a:solidFill>
                            <a:srgbClr val="404040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’</a:t>
                      </a:r>
                      <a:endParaRPr lang="ko-KR" altLang="en-US" sz="1400" dirty="0">
                        <a:solidFill>
                          <a:srgbClr val="404040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83489" marR="83489" marT="41744" marB="41744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rgbClr val="404040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‘Verb’</a:t>
                      </a:r>
                      <a:endParaRPr lang="ko-KR" altLang="en-US" sz="1400" dirty="0">
                        <a:solidFill>
                          <a:srgbClr val="404040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83489" marR="83489" marT="41744" marB="41744" anchor="ctr"/>
                </a:tc>
                <a:extLst>
                  <a:ext uri="{0D108BD9-81ED-4DB2-BD59-A6C34878D82A}">
                    <a16:rowId xmlns:a16="http://schemas.microsoft.com/office/drawing/2014/main" val="2122401976"/>
                  </a:ext>
                </a:extLst>
              </a:tr>
              <a:tr h="2660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rgbClr val="404040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‘?’</a:t>
                      </a:r>
                      <a:endParaRPr lang="ko-KR" altLang="en-US" sz="1400" dirty="0">
                        <a:solidFill>
                          <a:srgbClr val="404040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83489" marR="83489" marT="41744" marB="41744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rgbClr val="404040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‘Punctuation’</a:t>
                      </a:r>
                      <a:endParaRPr lang="ko-KR" altLang="en-US" sz="1400" dirty="0">
                        <a:solidFill>
                          <a:srgbClr val="404040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83489" marR="83489" marT="41744" marB="41744" anchor="ctr"/>
                </a:tc>
                <a:extLst>
                  <a:ext uri="{0D108BD9-81ED-4DB2-BD59-A6C34878D82A}">
                    <a16:rowId xmlns:a16="http://schemas.microsoft.com/office/drawing/2014/main" val="1007231000"/>
                  </a:ext>
                </a:extLst>
              </a:tr>
            </a:tbl>
          </a:graphicData>
        </a:graphic>
      </p:graphicFrame>
      <p:sp>
        <p:nvSpPr>
          <p:cNvPr id="6" name="아래쪽 화살표 5"/>
          <p:cNvSpPr/>
          <p:nvPr/>
        </p:nvSpPr>
        <p:spPr>
          <a:xfrm rot="16200000">
            <a:off x="5814089" y="2561053"/>
            <a:ext cx="537776" cy="438582"/>
          </a:xfrm>
          <a:prstGeom prst="downArrow">
            <a:avLst/>
          </a:prstGeom>
          <a:solidFill>
            <a:srgbClr val="F2A4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에스코어 드림 4 Regular" panose="020B0503030302020204" pitchFamily="34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028384" y="65038"/>
            <a:ext cx="1115616" cy="215444"/>
          </a:xfrm>
          <a:prstGeom prst="rect">
            <a:avLst/>
          </a:prstGeom>
          <a:solidFill>
            <a:srgbClr val="32AEB8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4</a:t>
            </a:r>
            <a:r>
              <a:rPr lang="en-US" altLang="ko-KR" sz="800" dirty="0" smtClean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/</a:t>
            </a:r>
            <a:r>
              <a:rPr lang="en-US" altLang="ko-KR" sz="500" dirty="0" smtClean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9</a:t>
            </a:r>
            <a:r>
              <a:rPr lang="en-US" altLang="ko-KR" sz="800" dirty="0" smtClean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800" dirty="0" smtClean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전처리 및 </a:t>
            </a:r>
            <a:r>
              <a:rPr lang="ko-KR" altLang="en-US" sz="800" dirty="0" err="1" smtClean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딥러닝</a:t>
            </a:r>
            <a:endParaRPr lang="ko-KR" altLang="en-US" sz="8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6437100" y="1551131"/>
            <a:ext cx="2239356" cy="2458424"/>
            <a:chOff x="6365092" y="1419622"/>
            <a:chExt cx="2539358" cy="2787774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65092" y="1419622"/>
              <a:ext cx="2539358" cy="2787774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7418548" y="2413662"/>
              <a:ext cx="798892" cy="732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err="1" smtClean="0">
                  <a:solidFill>
                    <a:srgbClr val="F2A40D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단어사전</a:t>
              </a:r>
              <a:endParaRPr lang="ko-KR" altLang="en-US" dirty="0">
                <a:solidFill>
                  <a:srgbClr val="F2A40D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</p:grpSp>
      <p:sp>
        <p:nvSpPr>
          <p:cNvPr id="12" name="아래쪽 화살표 11"/>
          <p:cNvSpPr/>
          <p:nvPr/>
        </p:nvSpPr>
        <p:spPr>
          <a:xfrm rot="16200000">
            <a:off x="2513557" y="2561053"/>
            <a:ext cx="537776" cy="438582"/>
          </a:xfrm>
          <a:prstGeom prst="downArrow">
            <a:avLst/>
          </a:prstGeom>
          <a:solidFill>
            <a:srgbClr val="F2A4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에스코어 드림 4 Regular" panose="020B0503030302020204" pitchFamily="34" charset="-127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364309" y="1528083"/>
            <a:ext cx="2064014" cy="2504520"/>
            <a:chOff x="364309" y="1353290"/>
            <a:chExt cx="2064014" cy="2504520"/>
          </a:xfrm>
        </p:grpSpPr>
        <p:pic>
          <p:nvPicPr>
            <p:cNvPr id="1026" name="Picture 2" descr="http://icons.iconarchive.com/icons/graphicloads/100-flat-2/256/mobile-2-icon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4309" y="2499742"/>
              <a:ext cx="1358068" cy="13580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모서리가 둥근 사각형 설명선 3"/>
            <p:cNvSpPr/>
            <p:nvPr/>
          </p:nvSpPr>
          <p:spPr>
            <a:xfrm>
              <a:off x="592119" y="1353290"/>
              <a:ext cx="1836204" cy="918281"/>
            </a:xfrm>
            <a:prstGeom prst="wedgeRoundRectCallout">
              <a:avLst>
                <a:gd name="adj1" fmla="val -29179"/>
                <a:gd name="adj2" fmla="val 96578"/>
                <a:gd name="adj3" fmla="val 16667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bg1"/>
                  </a:solidFill>
                  <a:latin typeface="더페이스샵 잉크립퀴드체" panose="03050503000000000000" pitchFamily="66" charset="-127"/>
                  <a:ea typeface="더페이스샵 잉크립퀴드체" panose="03050503000000000000" pitchFamily="66" charset="-127"/>
                </a:rPr>
                <a:t>‘</a:t>
              </a:r>
              <a:r>
                <a:rPr lang="ko-KR" altLang="en-US" dirty="0" err="1">
                  <a:solidFill>
                    <a:schemeClr val="bg1"/>
                  </a:solidFill>
                  <a:latin typeface="더페이스샵 잉크립퀴드체" panose="03050503000000000000" pitchFamily="66" charset="-127"/>
                  <a:ea typeface="더페이스샵 잉크립퀴드체" panose="03050503000000000000" pitchFamily="66" charset="-127"/>
                </a:rPr>
                <a:t>믿거나말거나박물관</a:t>
              </a:r>
              <a:r>
                <a:rPr lang="en-US" altLang="ko-KR" dirty="0">
                  <a:solidFill>
                    <a:schemeClr val="bg1"/>
                  </a:solidFill>
                  <a:latin typeface="더페이스샵 잉크립퀴드체" panose="03050503000000000000" pitchFamily="66" charset="-127"/>
                  <a:ea typeface="더페이스샵 잉크립퀴드체" panose="03050503000000000000" pitchFamily="66" charset="-127"/>
                </a:rPr>
                <a:t> </a:t>
              </a:r>
              <a:r>
                <a:rPr lang="ko-KR" altLang="en-US" dirty="0">
                  <a:solidFill>
                    <a:schemeClr val="bg1"/>
                  </a:solidFill>
                  <a:latin typeface="더페이스샵 잉크립퀴드체" panose="03050503000000000000" pitchFamily="66" charset="-127"/>
                  <a:ea typeface="더페이스샵 잉크립퀴드체" panose="03050503000000000000" pitchFamily="66" charset="-127"/>
                </a:rPr>
                <a:t>보는데 얼마나 걸려</a:t>
              </a:r>
              <a:r>
                <a:rPr lang="en-US" altLang="ko-KR" dirty="0" smtClean="0">
                  <a:solidFill>
                    <a:schemeClr val="bg1"/>
                  </a:solidFill>
                  <a:latin typeface="더페이스샵 잉크립퀴드체" panose="03050503000000000000" pitchFamily="66" charset="-127"/>
                  <a:ea typeface="더페이스샵 잉크립퀴드체" panose="03050503000000000000" pitchFamily="66" charset="-127"/>
                </a:rPr>
                <a:t>?’</a:t>
              </a:r>
              <a:endParaRPr lang="ko-KR" altLang="en-US" dirty="0">
                <a:solidFill>
                  <a:schemeClr val="bg1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68861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339502"/>
            <a:ext cx="9144000" cy="576064"/>
          </a:xfrm>
        </p:spPr>
        <p:txBody>
          <a:bodyPr/>
          <a:lstStyle/>
          <a:p>
            <a:r>
              <a:rPr lang="ko-KR" altLang="en-US" dirty="0" err="1" smtClean="0">
                <a:ea typeface="에스코어 드림 7 ExtraBold" panose="020B0803030302020204" pitchFamily="34" charset="-127"/>
              </a:rPr>
              <a:t>딥러닝</a:t>
            </a:r>
            <a:r>
              <a:rPr lang="ko-KR" altLang="en-US" dirty="0" smtClean="0">
                <a:ea typeface="에스코어 드림 7 ExtraBold" panose="020B0803030302020204" pitchFamily="34" charset="-127"/>
              </a:rPr>
              <a:t> 모델</a:t>
            </a:r>
            <a:r>
              <a:rPr lang="en-US" altLang="ko-KR" dirty="0" smtClean="0">
                <a:ea typeface="에스코어 드림 7 ExtraBold" panose="020B0803030302020204" pitchFamily="34" charset="-127"/>
              </a:rPr>
              <a:t>: Transformer</a:t>
            </a:r>
            <a:endParaRPr lang="ko-KR" altLang="en-US" dirty="0">
              <a:ea typeface="에스코어 드림 7 ExtraBold" panose="020B0803030302020204" pitchFamily="34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336" y="1131590"/>
            <a:ext cx="6217328" cy="357986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028384" y="65038"/>
            <a:ext cx="1115616" cy="215444"/>
          </a:xfrm>
          <a:prstGeom prst="rect">
            <a:avLst/>
          </a:prstGeom>
          <a:solidFill>
            <a:srgbClr val="32AEB8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4</a:t>
            </a:r>
            <a:r>
              <a:rPr lang="en-US" altLang="ko-KR" sz="800" dirty="0" smtClean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/</a:t>
            </a:r>
            <a:r>
              <a:rPr lang="en-US" altLang="ko-KR" sz="500" dirty="0" smtClean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9</a:t>
            </a:r>
            <a:r>
              <a:rPr lang="en-US" altLang="ko-KR" sz="800" dirty="0" smtClean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800" dirty="0" smtClean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전처리 및 </a:t>
            </a:r>
            <a:r>
              <a:rPr lang="ko-KR" altLang="en-US" sz="800" dirty="0" err="1" smtClean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딥러닝</a:t>
            </a:r>
            <a:endParaRPr lang="ko-KR" altLang="en-US" sz="8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36987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339502"/>
            <a:ext cx="9144000" cy="576064"/>
          </a:xfrm>
        </p:spPr>
        <p:txBody>
          <a:bodyPr/>
          <a:lstStyle/>
          <a:p>
            <a:r>
              <a:rPr lang="ko-KR" altLang="en-US" dirty="0" err="1" smtClean="0">
                <a:ea typeface="에스코어 드림 7 ExtraBold" panose="020B0803030302020204" pitchFamily="34" charset="-127"/>
              </a:rPr>
              <a:t>딥러닝</a:t>
            </a:r>
            <a:r>
              <a:rPr lang="ko-KR" altLang="en-US" dirty="0" smtClean="0">
                <a:ea typeface="에스코어 드림 7 ExtraBold" panose="020B0803030302020204" pitchFamily="34" charset="-127"/>
              </a:rPr>
              <a:t> 모델</a:t>
            </a:r>
            <a:r>
              <a:rPr lang="en-US" altLang="ko-KR" dirty="0" smtClean="0">
                <a:ea typeface="에스코어 드림 7 ExtraBold" panose="020B0803030302020204" pitchFamily="34" charset="-127"/>
              </a:rPr>
              <a:t>: Transformer</a:t>
            </a:r>
            <a:endParaRPr lang="ko-KR" altLang="en-US" dirty="0">
              <a:ea typeface="에스코어 드림 7 ExtraBold" panose="020B0803030302020204" pitchFamily="34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028384" y="65038"/>
            <a:ext cx="1115616" cy="215444"/>
          </a:xfrm>
          <a:prstGeom prst="rect">
            <a:avLst/>
          </a:prstGeom>
          <a:solidFill>
            <a:srgbClr val="32AEB8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4</a:t>
            </a:r>
            <a:r>
              <a:rPr lang="en-US" altLang="ko-KR" sz="800" dirty="0" smtClean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/</a:t>
            </a:r>
            <a:r>
              <a:rPr lang="en-US" altLang="ko-KR" sz="500" dirty="0" smtClean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9</a:t>
            </a:r>
            <a:r>
              <a:rPr lang="en-US" altLang="ko-KR" sz="800" dirty="0" smtClean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800" dirty="0" smtClean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전처리 및 </a:t>
            </a:r>
            <a:r>
              <a:rPr lang="ko-KR" altLang="en-US" sz="800" dirty="0" err="1" smtClean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딥러닝</a:t>
            </a:r>
            <a:endParaRPr lang="ko-KR" altLang="en-US" sz="8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5125767" y="983654"/>
            <a:ext cx="2902617" cy="3945088"/>
            <a:chOff x="5125767" y="983654"/>
            <a:chExt cx="2902617" cy="3945088"/>
          </a:xfrm>
        </p:grpSpPr>
        <p:sp>
          <p:nvSpPr>
            <p:cNvPr id="9" name="TextBox 8"/>
            <p:cNvSpPr txBox="1"/>
            <p:nvPr/>
          </p:nvSpPr>
          <p:spPr>
            <a:xfrm>
              <a:off x="5931682" y="4651743"/>
              <a:ext cx="129078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err="1" smtClean="0">
                  <a:solidFill>
                    <a:srgbClr val="404040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Auxillary</a:t>
              </a:r>
              <a:r>
                <a:rPr lang="en-US" altLang="ko-KR" sz="1200" dirty="0" smtClean="0">
                  <a:solidFill>
                    <a:srgbClr val="404040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 Nodes</a:t>
              </a:r>
              <a:endParaRPr lang="ko-KR" altLang="en-US" sz="1200" dirty="0">
                <a:solidFill>
                  <a:srgbClr val="40404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endParaRPr>
            </a:p>
          </p:txBody>
        </p:sp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25767" y="983654"/>
              <a:ext cx="2902617" cy="3600000"/>
            </a:xfrm>
            <a:prstGeom prst="rect">
              <a:avLst/>
            </a:prstGeom>
          </p:spPr>
        </p:pic>
      </p:grpSp>
      <p:grpSp>
        <p:nvGrpSpPr>
          <p:cNvPr id="8" name="그룹 7"/>
          <p:cNvGrpSpPr/>
          <p:nvPr/>
        </p:nvGrpSpPr>
        <p:grpSpPr>
          <a:xfrm>
            <a:off x="1043608" y="983654"/>
            <a:ext cx="3167064" cy="3945088"/>
            <a:chOff x="1043608" y="983654"/>
            <a:chExt cx="3167064" cy="3945088"/>
          </a:xfrm>
        </p:grpSpPr>
        <p:sp>
          <p:nvSpPr>
            <p:cNvPr id="10" name="TextBox 9"/>
            <p:cNvSpPr txBox="1"/>
            <p:nvPr/>
          </p:nvSpPr>
          <p:spPr>
            <a:xfrm>
              <a:off x="1981747" y="4651743"/>
              <a:ext cx="100607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smtClean="0">
                  <a:solidFill>
                    <a:srgbClr val="404040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Main Graph</a:t>
              </a:r>
            </a:p>
          </p:txBody>
        </p:sp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3608" y="983654"/>
              <a:ext cx="3167064" cy="360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50995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339502"/>
            <a:ext cx="9144000" cy="576064"/>
          </a:xfrm>
        </p:spPr>
        <p:txBody>
          <a:bodyPr/>
          <a:lstStyle/>
          <a:p>
            <a:r>
              <a:rPr lang="ko-KR" altLang="en-US" dirty="0" err="1" smtClean="0">
                <a:ea typeface="에스코어 드림 7 ExtraBold" panose="020B0803030302020204" pitchFamily="34" charset="-127"/>
              </a:rPr>
              <a:t>딥러닝</a:t>
            </a:r>
            <a:r>
              <a:rPr lang="ko-KR" altLang="en-US" dirty="0" smtClean="0">
                <a:ea typeface="에스코어 드림 7 ExtraBold" panose="020B0803030302020204" pitchFamily="34" charset="-127"/>
              </a:rPr>
              <a:t> 모델</a:t>
            </a:r>
            <a:r>
              <a:rPr lang="en-US" altLang="ko-KR" dirty="0" smtClean="0">
                <a:ea typeface="에스코어 드림 7 ExtraBold" panose="020B0803030302020204" pitchFamily="34" charset="-127"/>
              </a:rPr>
              <a:t>: Transformer</a:t>
            </a:r>
            <a:endParaRPr lang="ko-KR" altLang="en-US" dirty="0">
              <a:ea typeface="에스코어 드림 7 ExtraBold" panose="020B0803030302020204" pitchFamily="34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028384" y="65038"/>
            <a:ext cx="1115616" cy="215444"/>
          </a:xfrm>
          <a:prstGeom prst="rect">
            <a:avLst/>
          </a:prstGeom>
          <a:solidFill>
            <a:srgbClr val="32AEB8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4</a:t>
            </a:r>
            <a:r>
              <a:rPr lang="en-US" altLang="ko-KR" sz="800" dirty="0" smtClean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/</a:t>
            </a:r>
            <a:r>
              <a:rPr lang="en-US" altLang="ko-KR" sz="500" dirty="0" smtClean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9</a:t>
            </a:r>
            <a:r>
              <a:rPr lang="en-US" altLang="ko-KR" sz="800" dirty="0" smtClean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800" dirty="0" smtClean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전처리 및 </a:t>
            </a:r>
            <a:r>
              <a:rPr lang="ko-KR" altLang="en-US" sz="800" dirty="0" err="1" smtClean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딥러닝</a:t>
            </a:r>
            <a:endParaRPr lang="ko-KR" altLang="en-US" sz="8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202586"/>
            <a:ext cx="6480000" cy="156995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020272" y="1818287"/>
            <a:ext cx="23762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rgbClr val="40404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Accuracy: 0.7607</a:t>
            </a:r>
            <a:endParaRPr lang="ko-KR" altLang="en-US" sz="1600" dirty="0">
              <a:solidFill>
                <a:srgbClr val="404040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3068387"/>
            <a:ext cx="6407992" cy="157058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020272" y="3684403"/>
            <a:ext cx="23762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rgbClr val="40404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Loss: 0.9846 </a:t>
            </a:r>
            <a:endParaRPr lang="ko-KR" altLang="en-US" sz="1600" dirty="0">
              <a:solidFill>
                <a:srgbClr val="404040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30103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>
                <a:ea typeface="에스코어 드림 7 ExtraBold" panose="020B0803030302020204" pitchFamily="34" charset="-127"/>
              </a:rPr>
              <a:t>API </a:t>
            </a:r>
            <a:r>
              <a:rPr lang="ko-KR" altLang="en-US" dirty="0" smtClean="0">
                <a:ea typeface="에스코어 드림 7 ExtraBold" panose="020B0803030302020204" pitchFamily="34" charset="-127"/>
              </a:rPr>
              <a:t>활용</a:t>
            </a:r>
            <a:endParaRPr lang="ko-KR" altLang="en-US" dirty="0">
              <a:ea typeface="에스코어 드림 7 ExtraBold" panose="020B0803030302020204" pitchFamily="34" charset="-127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 smtClean="0"/>
              <a:t>(Application </a:t>
            </a:r>
            <a:r>
              <a:rPr lang="en-US" altLang="ko-KR" dirty="0"/>
              <a:t>Programming </a:t>
            </a:r>
            <a:r>
              <a:rPr lang="en-US" altLang="ko-KR" dirty="0" smtClean="0"/>
              <a:t>Interface)</a:t>
            </a:r>
            <a:endParaRPr lang="en-US" altLang="ko-KR" dirty="0"/>
          </a:p>
        </p:txBody>
      </p:sp>
      <p:grpSp>
        <p:nvGrpSpPr>
          <p:cNvPr id="16" name="Group 15"/>
          <p:cNvGrpSpPr/>
          <p:nvPr/>
        </p:nvGrpSpPr>
        <p:grpSpPr>
          <a:xfrm>
            <a:off x="251520" y="3350185"/>
            <a:ext cx="1656184" cy="1181664"/>
            <a:chOff x="251520" y="3350185"/>
            <a:chExt cx="1656184" cy="1181664"/>
          </a:xfrm>
        </p:grpSpPr>
        <p:grpSp>
          <p:nvGrpSpPr>
            <p:cNvPr id="12" name="Group 11"/>
            <p:cNvGrpSpPr/>
            <p:nvPr/>
          </p:nvGrpSpPr>
          <p:grpSpPr>
            <a:xfrm>
              <a:off x="251520" y="3350185"/>
              <a:ext cx="1656184" cy="511791"/>
              <a:chOff x="3779911" y="3327771"/>
              <a:chExt cx="1584178" cy="511791"/>
            </a:xfrm>
            <a:noFill/>
          </p:grpSpPr>
          <p:sp>
            <p:nvSpPr>
              <p:cNvPr id="13" name="Text Placeholder 17"/>
              <p:cNvSpPr txBox="1">
                <a:spLocks/>
              </p:cNvSpPr>
              <p:nvPr/>
            </p:nvSpPr>
            <p:spPr>
              <a:xfrm>
                <a:off x="3779911" y="3327771"/>
                <a:ext cx="1584177" cy="246087"/>
              </a:xfrm>
              <a:prstGeom prst="rect">
                <a:avLst/>
              </a:prstGeom>
              <a:grpFill/>
            </p:spPr>
            <p:txBody>
              <a:bodyPr anchor="ctr"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ko-KR" altLang="en-US" sz="1400" b="1" dirty="0" err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에스코어 드림 7 ExtraBold" panose="020B0803030302020204" pitchFamily="34" charset="-127"/>
                    <a:ea typeface="에스코어 드림 7 ExtraBold" panose="020B0803030302020204" pitchFamily="34" charset="-127"/>
                    <a:cs typeface="Arial" pitchFamily="34" charset="0"/>
                  </a:rPr>
                  <a:t>카카오맵</a:t>
                </a:r>
                <a:r>
                  <a:rPr lang="ko-KR" altLang="en-US" sz="14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에스코어 드림 7 ExtraBold" panose="020B0803030302020204" pitchFamily="34" charset="-127"/>
                    <a:ea typeface="에스코어 드림 7 ExtraBold" panose="020B0803030302020204" pitchFamily="34" charset="-127"/>
                    <a:cs typeface="Arial" pitchFamily="34" charset="0"/>
                  </a:rPr>
                  <a:t> </a:t>
                </a:r>
                <a:r>
                  <a:rPr lang="en-US" altLang="ko-KR" sz="14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에스코어 드림 7 ExtraBold" panose="020B0803030302020204" pitchFamily="34" charset="-127"/>
                    <a:ea typeface="에스코어 드림 7 ExtraBold" panose="020B0803030302020204" pitchFamily="34" charset="-127"/>
                    <a:cs typeface="Arial" pitchFamily="34" charset="0"/>
                  </a:rPr>
                  <a:t>API</a:t>
                </a:r>
                <a:endParaRPr 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rial" pitchFamily="34" charset="0"/>
                </a:endParaRPr>
              </a:p>
            </p:txBody>
          </p:sp>
          <p:sp>
            <p:nvSpPr>
              <p:cNvPr id="14" name="Text Placeholder 18"/>
              <p:cNvSpPr txBox="1">
                <a:spLocks/>
              </p:cNvSpPr>
              <p:nvPr/>
            </p:nvSpPr>
            <p:spPr>
              <a:xfrm>
                <a:off x="3779912" y="3589982"/>
                <a:ext cx="1584177" cy="249580"/>
              </a:xfrm>
              <a:prstGeom prst="rect">
                <a:avLst/>
              </a:prstGeom>
              <a:grpFill/>
            </p:spPr>
            <p:txBody>
              <a:bodyPr anchor="ctr"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ko-KR" altLang="en-US" sz="1200" b="1" dirty="0" smtClean="0">
                    <a:solidFill>
                      <a:schemeClr val="accent1"/>
                    </a:solidFill>
                    <a:latin typeface="에스코어 드림 7 ExtraBold" panose="020B0803030302020204" pitchFamily="34" charset="-127"/>
                    <a:ea typeface="에스코어 드림 7 ExtraBold" panose="020B0803030302020204" pitchFamily="34" charset="-127"/>
                    <a:cs typeface="Arial" pitchFamily="34" charset="0"/>
                  </a:rPr>
                  <a:t>위도</a:t>
                </a:r>
                <a:r>
                  <a:rPr lang="en-US" altLang="ko-KR" sz="1200" b="1" dirty="0" smtClean="0">
                    <a:solidFill>
                      <a:schemeClr val="accent1"/>
                    </a:solidFill>
                    <a:latin typeface="에스코어 드림 7 ExtraBold" panose="020B0803030302020204" pitchFamily="34" charset="-127"/>
                    <a:ea typeface="에스코어 드림 7 ExtraBold" panose="020B0803030302020204" pitchFamily="34" charset="-127"/>
                    <a:cs typeface="Arial" pitchFamily="34" charset="0"/>
                  </a:rPr>
                  <a:t>·</a:t>
                </a:r>
                <a:r>
                  <a:rPr lang="ko-KR" altLang="en-US" sz="1200" b="1" dirty="0" smtClean="0">
                    <a:solidFill>
                      <a:schemeClr val="accent1"/>
                    </a:solidFill>
                    <a:latin typeface="에스코어 드림 7 ExtraBold" panose="020B0803030302020204" pitchFamily="34" charset="-127"/>
                    <a:ea typeface="에스코어 드림 7 ExtraBold" panose="020B0803030302020204" pitchFamily="34" charset="-127"/>
                    <a:cs typeface="Arial" pitchFamily="34" charset="0"/>
                  </a:rPr>
                  <a:t>경도 추출</a:t>
                </a:r>
                <a:endParaRPr lang="en-US" sz="1200" b="1" dirty="0">
                  <a:solidFill>
                    <a:schemeClr val="accent1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rial" pitchFamily="34" charset="0"/>
                </a:endParaRPr>
              </a:p>
            </p:txBody>
          </p:sp>
        </p:grpSp>
        <p:sp>
          <p:nvSpPr>
            <p:cNvPr id="15" name="TextBox 14"/>
            <p:cNvSpPr txBox="1"/>
            <p:nvPr/>
          </p:nvSpPr>
          <p:spPr>
            <a:xfrm>
              <a:off x="251520" y="3885518"/>
              <a:ext cx="165618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‘</a:t>
              </a:r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키워드로 장소 검색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’</a:t>
              </a:r>
            </a:p>
            <a:p>
              <a:pPr algn="ctr"/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장소 키워드를 입력하여 위도와 경도 추출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Arial" pitchFamily="34" charset="0"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2579609" y="3350185"/>
            <a:ext cx="1656184" cy="1181664"/>
            <a:chOff x="251520" y="3350185"/>
            <a:chExt cx="1656184" cy="1181664"/>
          </a:xfrm>
        </p:grpSpPr>
        <p:grpSp>
          <p:nvGrpSpPr>
            <p:cNvPr id="18" name="Group 17"/>
            <p:cNvGrpSpPr/>
            <p:nvPr/>
          </p:nvGrpSpPr>
          <p:grpSpPr>
            <a:xfrm>
              <a:off x="251520" y="3350185"/>
              <a:ext cx="1656184" cy="511791"/>
              <a:chOff x="3779911" y="3327771"/>
              <a:chExt cx="1584178" cy="511791"/>
            </a:xfrm>
            <a:noFill/>
          </p:grpSpPr>
          <p:sp>
            <p:nvSpPr>
              <p:cNvPr id="20" name="Text Placeholder 17"/>
              <p:cNvSpPr txBox="1">
                <a:spLocks/>
              </p:cNvSpPr>
              <p:nvPr/>
            </p:nvSpPr>
            <p:spPr>
              <a:xfrm>
                <a:off x="3779911" y="3327771"/>
                <a:ext cx="1584177" cy="246087"/>
              </a:xfrm>
              <a:prstGeom prst="rect">
                <a:avLst/>
              </a:prstGeom>
              <a:grpFill/>
            </p:spPr>
            <p:txBody>
              <a:bodyPr anchor="ctr"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US" sz="1400" b="1" dirty="0" err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에스코어 드림 7 ExtraBold" panose="020B0803030302020204" pitchFamily="34" charset="-127"/>
                    <a:ea typeface="에스코어 드림 7 ExtraBold" panose="020B0803030302020204" pitchFamily="34" charset="-127"/>
                    <a:cs typeface="Arial" pitchFamily="34" charset="0"/>
                  </a:rPr>
                  <a:t>TourAPI</a:t>
                </a:r>
                <a:endParaRPr 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rial" pitchFamily="34" charset="0"/>
                </a:endParaRPr>
              </a:p>
            </p:txBody>
          </p:sp>
          <p:sp>
            <p:nvSpPr>
              <p:cNvPr id="21" name="Text Placeholder 18"/>
              <p:cNvSpPr txBox="1">
                <a:spLocks/>
              </p:cNvSpPr>
              <p:nvPr/>
            </p:nvSpPr>
            <p:spPr>
              <a:xfrm>
                <a:off x="3779912" y="3589982"/>
                <a:ext cx="1584177" cy="249580"/>
              </a:xfrm>
              <a:prstGeom prst="rect">
                <a:avLst/>
              </a:prstGeom>
              <a:grpFill/>
            </p:spPr>
            <p:txBody>
              <a:bodyPr anchor="ctr"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ko-KR" altLang="en-US" sz="1200" b="1" dirty="0" smtClean="0">
                    <a:solidFill>
                      <a:schemeClr val="accent1"/>
                    </a:solidFill>
                    <a:latin typeface="에스코어 드림 7 ExtraBold" panose="020B0803030302020204" pitchFamily="34" charset="-127"/>
                    <a:ea typeface="에스코어 드림 7 ExtraBold" panose="020B0803030302020204" pitchFamily="34" charset="-127"/>
                    <a:cs typeface="Arial" pitchFamily="34" charset="0"/>
                  </a:rPr>
                  <a:t>위치 기반 관광지</a:t>
                </a:r>
                <a:endParaRPr lang="en-US" sz="1200" b="1" dirty="0">
                  <a:solidFill>
                    <a:schemeClr val="accent1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rial" pitchFamily="34" charset="0"/>
                </a:endParaRPr>
              </a:p>
            </p:txBody>
          </p:sp>
        </p:grpSp>
        <p:sp>
          <p:nvSpPr>
            <p:cNvPr id="19" name="TextBox 18"/>
            <p:cNvSpPr txBox="1"/>
            <p:nvPr/>
          </p:nvSpPr>
          <p:spPr>
            <a:xfrm>
              <a:off x="251520" y="3885518"/>
              <a:ext cx="165618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‘</a:t>
              </a:r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지역별 관광 정보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’</a:t>
              </a:r>
            </a:p>
            <a:p>
              <a:pPr algn="ctr"/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위도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·</a:t>
              </a:r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경도를 이용해 특정 반경 내 관광지 추출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Arial" pitchFamily="34" charset="0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4907698" y="3350185"/>
            <a:ext cx="1656184" cy="1181664"/>
            <a:chOff x="251520" y="3350185"/>
            <a:chExt cx="1656184" cy="1181664"/>
          </a:xfrm>
        </p:grpSpPr>
        <p:grpSp>
          <p:nvGrpSpPr>
            <p:cNvPr id="23" name="Group 22"/>
            <p:cNvGrpSpPr/>
            <p:nvPr/>
          </p:nvGrpSpPr>
          <p:grpSpPr>
            <a:xfrm>
              <a:off x="251520" y="3350185"/>
              <a:ext cx="1656184" cy="511791"/>
              <a:chOff x="3779911" y="3327771"/>
              <a:chExt cx="1584178" cy="511791"/>
            </a:xfrm>
            <a:noFill/>
          </p:grpSpPr>
          <p:sp>
            <p:nvSpPr>
              <p:cNvPr id="25" name="Text Placeholder 17"/>
              <p:cNvSpPr txBox="1">
                <a:spLocks/>
              </p:cNvSpPr>
              <p:nvPr/>
            </p:nvSpPr>
            <p:spPr>
              <a:xfrm>
                <a:off x="3779911" y="3327771"/>
                <a:ext cx="1584177" cy="246087"/>
              </a:xfrm>
              <a:prstGeom prst="rect">
                <a:avLst/>
              </a:prstGeom>
              <a:grpFill/>
            </p:spPr>
            <p:txBody>
              <a:bodyPr anchor="ctr"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ko-KR" altLang="en-US" sz="14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에스코어 드림 7 ExtraBold" panose="020B0803030302020204" pitchFamily="34" charset="-127"/>
                    <a:ea typeface="에스코어 드림 7 ExtraBold" panose="020B0803030302020204" pitchFamily="34" charset="-127"/>
                    <a:cs typeface="Arial" pitchFamily="34" charset="0"/>
                  </a:rPr>
                  <a:t>기상청 </a:t>
                </a:r>
                <a:r>
                  <a:rPr lang="en-US" altLang="ko-KR" sz="14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에스코어 드림 7 ExtraBold" panose="020B0803030302020204" pitchFamily="34" charset="-127"/>
                    <a:ea typeface="에스코어 드림 7 ExtraBold" panose="020B0803030302020204" pitchFamily="34" charset="-127"/>
                    <a:cs typeface="Arial" pitchFamily="34" charset="0"/>
                  </a:rPr>
                  <a:t>API</a:t>
                </a:r>
                <a:endParaRPr 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rial" pitchFamily="34" charset="0"/>
                </a:endParaRPr>
              </a:p>
            </p:txBody>
          </p:sp>
          <p:sp>
            <p:nvSpPr>
              <p:cNvPr id="26" name="Text Placeholder 18"/>
              <p:cNvSpPr txBox="1">
                <a:spLocks/>
              </p:cNvSpPr>
              <p:nvPr/>
            </p:nvSpPr>
            <p:spPr>
              <a:xfrm>
                <a:off x="3779912" y="3589982"/>
                <a:ext cx="1584177" cy="249580"/>
              </a:xfrm>
              <a:prstGeom prst="rect">
                <a:avLst/>
              </a:prstGeom>
              <a:grpFill/>
            </p:spPr>
            <p:txBody>
              <a:bodyPr anchor="ctr"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ko-KR" altLang="en-US" sz="1200" b="1" dirty="0" smtClean="0">
                    <a:solidFill>
                      <a:schemeClr val="accent1"/>
                    </a:solidFill>
                    <a:latin typeface="에스코어 드림 7 ExtraBold" panose="020B0803030302020204" pitchFamily="34" charset="-127"/>
                    <a:ea typeface="에스코어 드림 7 ExtraBold" panose="020B0803030302020204" pitchFamily="34" charset="-127"/>
                    <a:cs typeface="Arial" pitchFamily="34" charset="0"/>
                  </a:rPr>
                  <a:t>오늘 날씨</a:t>
                </a:r>
                <a:endParaRPr lang="en-US" sz="1200" b="1" dirty="0">
                  <a:solidFill>
                    <a:schemeClr val="accent1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rial" pitchFamily="34" charset="0"/>
                </a:endParaRPr>
              </a:p>
            </p:txBody>
          </p:sp>
        </p:grpSp>
        <p:sp>
          <p:nvSpPr>
            <p:cNvPr id="24" name="TextBox 23"/>
            <p:cNvSpPr txBox="1"/>
            <p:nvPr/>
          </p:nvSpPr>
          <p:spPr>
            <a:xfrm>
              <a:off x="251520" y="3885518"/>
              <a:ext cx="165618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‘</a:t>
              </a:r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동네 예보 조회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’ </a:t>
              </a:r>
            </a:p>
            <a:p>
              <a:pPr algn="ctr"/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당일 강수 확률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, </a:t>
              </a:r>
            </a:p>
            <a:p>
              <a:pPr algn="ctr"/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하늘 상태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 </a:t>
              </a:r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등 추출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Arial" pitchFamily="34" charset="0"/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7235788" y="3350185"/>
            <a:ext cx="1656184" cy="1181664"/>
            <a:chOff x="251520" y="3350185"/>
            <a:chExt cx="1656184" cy="1181664"/>
          </a:xfrm>
        </p:grpSpPr>
        <p:grpSp>
          <p:nvGrpSpPr>
            <p:cNvPr id="28" name="Group 27"/>
            <p:cNvGrpSpPr/>
            <p:nvPr/>
          </p:nvGrpSpPr>
          <p:grpSpPr>
            <a:xfrm>
              <a:off x="251520" y="3350185"/>
              <a:ext cx="1656184" cy="511791"/>
              <a:chOff x="3779911" y="3327771"/>
              <a:chExt cx="1584178" cy="511791"/>
            </a:xfrm>
            <a:noFill/>
          </p:grpSpPr>
          <p:sp>
            <p:nvSpPr>
              <p:cNvPr id="30" name="Text Placeholder 17"/>
              <p:cNvSpPr txBox="1">
                <a:spLocks/>
              </p:cNvSpPr>
              <p:nvPr/>
            </p:nvSpPr>
            <p:spPr>
              <a:xfrm>
                <a:off x="3779911" y="3327771"/>
                <a:ext cx="1584177" cy="246087"/>
              </a:xfrm>
              <a:prstGeom prst="rect">
                <a:avLst/>
              </a:prstGeom>
              <a:grpFill/>
            </p:spPr>
            <p:txBody>
              <a:bodyPr anchor="ctr"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US" sz="14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에스코어 드림 7 ExtraBold" panose="020B0803030302020204" pitchFamily="34" charset="-127"/>
                    <a:ea typeface="에스코어 드림 7 ExtraBold" panose="020B0803030302020204" pitchFamily="34" charset="-127"/>
                    <a:cs typeface="Arial" pitchFamily="34" charset="0"/>
                  </a:rPr>
                  <a:t>Telegram API</a:t>
                </a:r>
                <a:endParaRPr 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rial" pitchFamily="34" charset="0"/>
                </a:endParaRPr>
              </a:p>
            </p:txBody>
          </p:sp>
          <p:sp>
            <p:nvSpPr>
              <p:cNvPr id="31" name="Text Placeholder 18"/>
              <p:cNvSpPr txBox="1">
                <a:spLocks/>
              </p:cNvSpPr>
              <p:nvPr/>
            </p:nvSpPr>
            <p:spPr>
              <a:xfrm>
                <a:off x="3779912" y="3589982"/>
                <a:ext cx="1584177" cy="249580"/>
              </a:xfrm>
              <a:prstGeom prst="rect">
                <a:avLst/>
              </a:prstGeom>
              <a:grpFill/>
            </p:spPr>
            <p:txBody>
              <a:bodyPr anchor="ctr"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ko-KR" altLang="en-US" sz="1200" b="1" dirty="0" smtClean="0">
                    <a:solidFill>
                      <a:schemeClr val="accent1"/>
                    </a:solidFill>
                    <a:latin typeface="에스코어 드림 7 ExtraBold" panose="020B0803030302020204" pitchFamily="34" charset="-127"/>
                    <a:ea typeface="에스코어 드림 7 ExtraBold" panose="020B0803030302020204" pitchFamily="34" charset="-127"/>
                    <a:cs typeface="Arial" pitchFamily="34" charset="0"/>
                  </a:rPr>
                  <a:t>사용자 인터페이스</a:t>
                </a:r>
                <a:endParaRPr lang="en-US" sz="1200" b="1" dirty="0">
                  <a:solidFill>
                    <a:schemeClr val="accent1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rial" pitchFamily="34" charset="0"/>
                </a:endParaRPr>
              </a:p>
            </p:txBody>
          </p:sp>
        </p:grpSp>
        <p:sp>
          <p:nvSpPr>
            <p:cNvPr id="29" name="TextBox 28"/>
            <p:cNvSpPr txBox="1"/>
            <p:nvPr/>
          </p:nvSpPr>
          <p:spPr>
            <a:xfrm>
              <a:off x="251520" y="3885518"/>
              <a:ext cx="165618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‘Telegram Bot API’</a:t>
              </a:r>
            </a:p>
            <a:p>
              <a:pPr algn="ctr"/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봇 개발을 위한 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HTTP</a:t>
              </a:r>
            </a:p>
            <a:p>
              <a:pPr algn="ctr"/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 </a:t>
              </a:r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기반의 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Interface</a:t>
              </a:r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 </a:t>
              </a:r>
              <a:endPara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Arial" pitchFamily="34" charset="0"/>
              </a:endParaRPr>
            </a:p>
          </p:txBody>
        </p:sp>
      </p:grpSp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29FD51A2-334B-40FC-803A-39FE4F524BBC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solidFill>
            <a:schemeClr val="bg1"/>
          </a:solidFill>
        </p:spPr>
      </p:sp>
      <p:pic>
        <p:nvPicPr>
          <p:cNvPr id="7" name="그림 개체 틀 6"/>
          <p:cNvPicPr>
            <a:picLocks noGrp="1" noChangeAspect="1"/>
          </p:cNvPicPr>
          <p:nvPr>
            <p:ph type="pic" idx="1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86" b="6686"/>
          <a:stretch>
            <a:fillRect/>
          </a:stretch>
        </p:blipFill>
        <p:spPr/>
      </p:pic>
      <p:pic>
        <p:nvPicPr>
          <p:cNvPr id="6" name="그림 개체 틀 5"/>
          <p:cNvPicPr>
            <a:picLocks noGrp="1" noChangeAspect="1"/>
          </p:cNvPicPr>
          <p:nvPr>
            <p:ph type="pic" idx="15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3760" y="1347774"/>
            <a:ext cx="2160240" cy="1872048"/>
          </a:xfrm>
        </p:spPr>
      </p:pic>
      <p:pic>
        <p:nvPicPr>
          <p:cNvPr id="8194" name="Picture 2" descr="SNS] 카카오톡 링크 API 사용하기 ( 카카오톡 링크 버튼 생성하기 - 웹 버튼 ) : 네이버 블로그"/>
          <p:cNvPicPr>
            <a:picLocks noGrp="1" noChangeAspect="1" noChangeArrowheads="1"/>
          </p:cNvPicPr>
          <p:nvPr>
            <p:ph type="pic" idx="1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91" r="15391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그림 3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07" r="9488"/>
          <a:stretch/>
        </p:blipFill>
        <p:spPr>
          <a:xfrm>
            <a:off x="2327920" y="1599233"/>
            <a:ext cx="2160240" cy="1548581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8388424" y="65038"/>
            <a:ext cx="755576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dirty="0" smtClean="0">
                <a:solidFill>
                  <a:srgbClr val="32AEB8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5/</a:t>
            </a:r>
            <a:r>
              <a:rPr lang="en-US" altLang="ko-KR" sz="500" dirty="0" smtClean="0">
                <a:solidFill>
                  <a:srgbClr val="32AEB8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9</a:t>
            </a:r>
            <a:r>
              <a:rPr lang="en-US" altLang="ko-KR" sz="800" dirty="0" smtClean="0">
                <a:solidFill>
                  <a:srgbClr val="32AEB8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API </a:t>
            </a:r>
            <a:r>
              <a:rPr lang="ko-KR" altLang="en-US" sz="800" dirty="0" smtClean="0">
                <a:solidFill>
                  <a:srgbClr val="32AEB8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활용</a:t>
            </a:r>
            <a:endParaRPr lang="ko-KR" altLang="en-US" sz="800" dirty="0">
              <a:solidFill>
                <a:srgbClr val="32AEB8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60310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타원 11"/>
          <p:cNvSpPr/>
          <p:nvPr/>
        </p:nvSpPr>
        <p:spPr>
          <a:xfrm>
            <a:off x="3586748" y="2073765"/>
            <a:ext cx="1970504" cy="1970504"/>
          </a:xfrm>
          <a:prstGeom prst="ellipse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에스코어 드림 4 Regular" panose="020B0503030302020204" pitchFamily="34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745339" y="1141452"/>
            <a:ext cx="34108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rgbClr val="32AEB8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‘</a:t>
            </a:r>
            <a:r>
              <a:rPr lang="ko-KR" altLang="en-US" sz="2400" dirty="0" smtClean="0">
                <a:solidFill>
                  <a:srgbClr val="32AEB8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제주테크노파크</a:t>
            </a:r>
            <a:r>
              <a:rPr lang="en-US" altLang="ko-KR" sz="2400" dirty="0">
                <a:solidFill>
                  <a:srgbClr val="32AEB8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 </a:t>
            </a:r>
            <a:r>
              <a:rPr lang="ko-KR" altLang="en-US" sz="2400" dirty="0" smtClean="0">
                <a:solidFill>
                  <a:srgbClr val="32AEB8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근처 관광지 알려줘</a:t>
            </a:r>
            <a:r>
              <a:rPr lang="en-US" altLang="ko-KR" sz="2400" dirty="0" smtClean="0">
                <a:solidFill>
                  <a:srgbClr val="32AEB8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’</a:t>
            </a:r>
            <a:endParaRPr lang="ko-KR" altLang="en-US" sz="2400" dirty="0">
              <a:solidFill>
                <a:srgbClr val="32AEB8"/>
              </a:solidFill>
              <a:latin typeface="더페이스샵 잉크립퀴드체" panose="03050503000000000000" pitchFamily="66" charset="-127"/>
              <a:ea typeface="더페이스샵 잉크립퀴드체" panose="03050503000000000000" pitchFamily="66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498209" y="3844214"/>
            <a:ext cx="20882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rgbClr val="32AEB8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‘</a:t>
            </a:r>
            <a:r>
              <a:rPr lang="ko-KR" altLang="en-US" sz="2000" dirty="0" smtClean="0">
                <a:solidFill>
                  <a:srgbClr val="32AEB8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함덕해수욕장 어디 있냐</a:t>
            </a:r>
            <a:r>
              <a:rPr lang="en-US" altLang="ko-KR" sz="2000" dirty="0" smtClean="0">
                <a:solidFill>
                  <a:srgbClr val="32AEB8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’</a:t>
            </a:r>
            <a:endParaRPr lang="ko-KR" altLang="en-US" sz="2000" dirty="0">
              <a:solidFill>
                <a:srgbClr val="32AEB8"/>
              </a:solidFill>
              <a:latin typeface="더페이스샵 잉크립퀴드체" panose="03050503000000000000" pitchFamily="66" charset="-127"/>
              <a:ea typeface="더페이스샵 잉크립퀴드체" panose="03050503000000000000" pitchFamily="66" charset="-127"/>
            </a:endParaRPr>
          </a:p>
        </p:txBody>
      </p:sp>
      <p:sp>
        <p:nvSpPr>
          <p:cNvPr id="17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339502"/>
            <a:ext cx="9144000" cy="576064"/>
          </a:xfrm>
        </p:spPr>
        <p:txBody>
          <a:bodyPr/>
          <a:lstStyle/>
          <a:p>
            <a:r>
              <a:rPr lang="ko-KR" altLang="en-US" dirty="0" smtClean="0">
                <a:ea typeface="에스코어 드림 7 ExtraBold" panose="020B0803030302020204" pitchFamily="34" charset="-127"/>
              </a:rPr>
              <a:t>기능 소개</a:t>
            </a:r>
            <a:endParaRPr lang="ko-KR" altLang="en-US" dirty="0">
              <a:ea typeface="에스코어 드림 7 ExtraBold" panose="020B0803030302020204" pitchFamily="34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944761" y="2549188"/>
            <a:ext cx="20882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rgbClr val="32AEB8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‘</a:t>
            </a:r>
            <a:r>
              <a:rPr lang="ko-KR" altLang="en-US" sz="2000" dirty="0" smtClean="0">
                <a:solidFill>
                  <a:srgbClr val="32AEB8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석부작박물관 전화번호</a:t>
            </a:r>
            <a:r>
              <a:rPr lang="en-US" altLang="ko-KR" sz="2000" dirty="0" smtClean="0">
                <a:solidFill>
                  <a:srgbClr val="32AEB8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’</a:t>
            </a:r>
            <a:endParaRPr lang="ko-KR" altLang="en-US" sz="2000" dirty="0">
              <a:solidFill>
                <a:srgbClr val="32AEB8"/>
              </a:solidFill>
              <a:latin typeface="더페이스샵 잉크립퀴드체" panose="03050503000000000000" pitchFamily="66" charset="-127"/>
              <a:ea typeface="더페이스샵 잉크립퀴드체" panose="03050503000000000000" pitchFamily="66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975138" y="1740850"/>
            <a:ext cx="2517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rgbClr val="32AEB8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‘</a:t>
            </a:r>
            <a:r>
              <a:rPr lang="ko-KR" altLang="en-US" sz="2000" dirty="0" err="1" smtClean="0">
                <a:solidFill>
                  <a:srgbClr val="32AEB8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엉또폭포</a:t>
            </a:r>
            <a:r>
              <a:rPr lang="ko-KR" altLang="en-US" sz="2000" dirty="0" smtClean="0">
                <a:solidFill>
                  <a:srgbClr val="32AEB8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 어떤 곳이야</a:t>
            </a:r>
            <a:r>
              <a:rPr lang="en-US" altLang="ko-KR" sz="2000" dirty="0" smtClean="0">
                <a:solidFill>
                  <a:srgbClr val="32AEB8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?’</a:t>
            </a:r>
            <a:endParaRPr lang="ko-KR" altLang="en-US" sz="2000" dirty="0">
              <a:solidFill>
                <a:srgbClr val="32AEB8"/>
              </a:solidFill>
              <a:latin typeface="더페이스샵 잉크립퀴드체" panose="03050503000000000000" pitchFamily="66" charset="-127"/>
              <a:ea typeface="더페이스샵 잉크립퀴드체" panose="03050503000000000000" pitchFamily="66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619672" y="1844497"/>
            <a:ext cx="25202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rgbClr val="F2A40D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‘</a:t>
            </a:r>
            <a:r>
              <a:rPr lang="ko-KR" altLang="en-US" sz="2000" dirty="0" err="1" smtClean="0">
                <a:solidFill>
                  <a:srgbClr val="F2A40D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일출랜드</a:t>
            </a:r>
            <a:r>
              <a:rPr lang="ko-KR" altLang="en-US" sz="2000" dirty="0" smtClean="0">
                <a:solidFill>
                  <a:srgbClr val="F2A40D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 유모차 대여 가능</a:t>
            </a:r>
            <a:r>
              <a:rPr lang="en-US" altLang="ko-KR" sz="2000" dirty="0" smtClean="0">
                <a:solidFill>
                  <a:srgbClr val="F2A40D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?’</a:t>
            </a:r>
            <a:endParaRPr lang="ko-KR" altLang="en-US" sz="2000" dirty="0">
              <a:solidFill>
                <a:srgbClr val="F2A40D"/>
              </a:solidFill>
              <a:latin typeface="더페이스샵 잉크립퀴드체" panose="03050503000000000000" pitchFamily="66" charset="-127"/>
              <a:ea typeface="더페이스샵 잉크립퀴드체" panose="03050503000000000000" pitchFamily="66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90200" y="3162202"/>
            <a:ext cx="31870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rgbClr val="F2A40D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‘</a:t>
            </a:r>
            <a:r>
              <a:rPr lang="ko-KR" altLang="en-US" sz="2400" dirty="0" smtClean="0">
                <a:solidFill>
                  <a:srgbClr val="F2A40D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서귀포잠수함 주차장이 있나요</a:t>
            </a:r>
            <a:r>
              <a:rPr lang="en-US" altLang="ko-KR" sz="2400" dirty="0" smtClean="0">
                <a:solidFill>
                  <a:srgbClr val="F2A40D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?</a:t>
            </a:r>
            <a:endParaRPr lang="ko-KR" altLang="en-US" sz="2400" dirty="0">
              <a:solidFill>
                <a:srgbClr val="F2A40D"/>
              </a:solidFill>
              <a:latin typeface="더페이스샵 잉크립퀴드체" panose="03050503000000000000" pitchFamily="66" charset="-127"/>
              <a:ea typeface="더페이스샵 잉크립퀴드체" panose="03050503000000000000" pitchFamily="66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836245" y="4509227"/>
            <a:ext cx="24702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rgbClr val="F2A40D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‘</a:t>
            </a:r>
            <a:r>
              <a:rPr lang="ko-KR" altLang="en-US" sz="2400" dirty="0" smtClean="0">
                <a:solidFill>
                  <a:srgbClr val="F2A40D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국립제주박물관</a:t>
            </a:r>
            <a:r>
              <a:rPr lang="en-US" altLang="ko-KR" sz="2400" dirty="0" smtClean="0">
                <a:solidFill>
                  <a:srgbClr val="F2A40D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 </a:t>
            </a:r>
            <a:r>
              <a:rPr lang="ko-KR" altLang="en-US" sz="2400" dirty="0" err="1" smtClean="0">
                <a:solidFill>
                  <a:srgbClr val="F2A40D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입장요금</a:t>
            </a:r>
            <a:r>
              <a:rPr lang="en-US" altLang="ko-KR" sz="2400" dirty="0" smtClean="0">
                <a:solidFill>
                  <a:srgbClr val="F2A40D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’</a:t>
            </a:r>
            <a:endParaRPr lang="ko-KR" altLang="en-US" sz="2400" dirty="0">
              <a:solidFill>
                <a:srgbClr val="F2A40D"/>
              </a:solidFill>
              <a:latin typeface="더페이스샵 잉크립퀴드체" panose="03050503000000000000" pitchFamily="66" charset="-127"/>
              <a:ea typeface="더페이스샵 잉크립퀴드체" panose="03050503000000000000" pitchFamily="66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383701" y="3651870"/>
            <a:ext cx="33647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rgbClr val="F2A40D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‘</a:t>
            </a:r>
            <a:r>
              <a:rPr lang="ko-KR" altLang="en-US" sz="2000" dirty="0" err="1" smtClean="0">
                <a:solidFill>
                  <a:srgbClr val="F2A40D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믿거나말거나박물관</a:t>
            </a:r>
            <a:r>
              <a:rPr lang="en-US" altLang="ko-KR" sz="2000" dirty="0" smtClean="0">
                <a:solidFill>
                  <a:srgbClr val="F2A40D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 </a:t>
            </a:r>
            <a:r>
              <a:rPr lang="ko-KR" altLang="en-US" sz="2000" dirty="0" smtClean="0">
                <a:solidFill>
                  <a:srgbClr val="F2A40D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보는데 얼마나 걸려</a:t>
            </a:r>
            <a:r>
              <a:rPr lang="en-US" altLang="ko-KR" sz="2000" dirty="0" smtClean="0">
                <a:solidFill>
                  <a:srgbClr val="F2A40D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?’</a:t>
            </a:r>
            <a:endParaRPr lang="ko-KR" altLang="en-US" sz="2000" dirty="0">
              <a:solidFill>
                <a:srgbClr val="F2A40D"/>
              </a:solidFill>
              <a:latin typeface="더페이스샵 잉크립퀴드체" panose="03050503000000000000" pitchFamily="66" charset="-127"/>
              <a:ea typeface="더페이스샵 잉크립퀴드체" panose="03050503000000000000" pitchFamily="66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220072" y="4270325"/>
            <a:ext cx="32927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rgbClr val="32AEB8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‘</a:t>
            </a:r>
            <a:r>
              <a:rPr lang="ko-KR" altLang="en-US" sz="2400" dirty="0" err="1" smtClean="0">
                <a:solidFill>
                  <a:srgbClr val="32AEB8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비자림</a:t>
            </a:r>
            <a:r>
              <a:rPr lang="ko-KR" altLang="en-US" sz="2400" dirty="0" smtClean="0">
                <a:solidFill>
                  <a:srgbClr val="32AEB8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 </a:t>
            </a:r>
            <a:r>
              <a:rPr lang="ko-KR" altLang="en-US" sz="2400" dirty="0" err="1" smtClean="0">
                <a:solidFill>
                  <a:srgbClr val="32AEB8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몇시부터</a:t>
            </a:r>
            <a:r>
              <a:rPr lang="ko-KR" altLang="en-US" sz="2400" dirty="0" smtClean="0">
                <a:solidFill>
                  <a:srgbClr val="32AEB8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 </a:t>
            </a:r>
            <a:r>
              <a:rPr lang="ko-KR" altLang="en-US" sz="2400" dirty="0" err="1" smtClean="0">
                <a:solidFill>
                  <a:srgbClr val="32AEB8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몇시까지</a:t>
            </a:r>
            <a:r>
              <a:rPr lang="ko-KR" altLang="en-US" sz="2400" dirty="0" smtClean="0">
                <a:solidFill>
                  <a:srgbClr val="32AEB8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 하나요</a:t>
            </a:r>
            <a:r>
              <a:rPr lang="en-US" altLang="ko-KR" sz="2400" dirty="0" smtClean="0">
                <a:solidFill>
                  <a:srgbClr val="32AEB8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?’</a:t>
            </a:r>
            <a:endParaRPr lang="ko-KR" altLang="en-US" sz="2400" dirty="0">
              <a:solidFill>
                <a:srgbClr val="32AEB8"/>
              </a:solidFill>
              <a:latin typeface="더페이스샵 잉크립퀴드체" panose="03050503000000000000" pitchFamily="66" charset="-127"/>
              <a:ea typeface="더페이스샵 잉크립퀴드체" panose="03050503000000000000" pitchFamily="66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664126" y="3005904"/>
            <a:ext cx="16517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rgbClr val="32AEB8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‘</a:t>
            </a:r>
            <a:r>
              <a:rPr lang="ko-KR" altLang="en-US" sz="2000" dirty="0" smtClean="0">
                <a:solidFill>
                  <a:srgbClr val="32AEB8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오늘 날씨 어때</a:t>
            </a:r>
            <a:r>
              <a:rPr lang="en-US" altLang="ko-KR" sz="2000" dirty="0" smtClean="0">
                <a:solidFill>
                  <a:srgbClr val="32AEB8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?’</a:t>
            </a:r>
            <a:endParaRPr lang="ko-KR" altLang="en-US" sz="2000" dirty="0">
              <a:solidFill>
                <a:srgbClr val="32AEB8"/>
              </a:solidFill>
              <a:latin typeface="더페이스샵 잉크립퀴드체" panose="03050503000000000000" pitchFamily="66" charset="-127"/>
              <a:ea typeface="더페이스샵 잉크립퀴드체" panose="03050503000000000000" pitchFamily="66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508104" y="2375815"/>
            <a:ext cx="33279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rgbClr val="F2A40D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‘</a:t>
            </a:r>
            <a:r>
              <a:rPr lang="ko-KR" altLang="en-US" sz="2400" dirty="0" smtClean="0">
                <a:solidFill>
                  <a:srgbClr val="F2A40D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날씨가 거지 같은데 어디로 갈까</a:t>
            </a:r>
            <a:r>
              <a:rPr lang="en-US" altLang="ko-KR" sz="2400" dirty="0" smtClean="0">
                <a:solidFill>
                  <a:srgbClr val="F2A40D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?’</a:t>
            </a:r>
            <a:endParaRPr lang="ko-KR" altLang="en-US" sz="2400" dirty="0">
              <a:solidFill>
                <a:srgbClr val="F2A40D"/>
              </a:solidFill>
              <a:latin typeface="더페이스샵 잉크립퀴드체" panose="03050503000000000000" pitchFamily="66" charset="-127"/>
              <a:ea typeface="더페이스샵 잉크립퀴드체" panose="03050503000000000000" pitchFamily="66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564092" y="65038"/>
            <a:ext cx="579908" cy="215444"/>
          </a:xfrm>
          <a:prstGeom prst="rect">
            <a:avLst/>
          </a:prstGeom>
          <a:solidFill>
            <a:srgbClr val="32AEB8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dirty="0" smtClean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6/</a:t>
            </a:r>
            <a:r>
              <a:rPr lang="en-US" altLang="ko-KR" sz="500" dirty="0" smtClean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9</a:t>
            </a:r>
            <a:r>
              <a:rPr lang="en-US" altLang="ko-KR" sz="800" dirty="0" smtClean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800" dirty="0" smtClean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시연</a:t>
            </a:r>
            <a:endParaRPr lang="ko-KR" altLang="en-US" sz="8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2699792" y="3828704"/>
            <a:ext cx="693895" cy="391565"/>
          </a:xfrm>
          <a:prstGeom prst="roundRect">
            <a:avLst/>
          </a:prstGeom>
          <a:solidFill>
            <a:srgbClr val="32AE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주소</a:t>
            </a:r>
            <a:endParaRPr lang="ko-KR" altLang="en-US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27627">
            <a:off x="3269918" y="3433758"/>
            <a:ext cx="872983" cy="872983"/>
          </a:xfrm>
          <a:prstGeom prst="rect">
            <a:avLst/>
          </a:prstGeom>
        </p:spPr>
      </p:pic>
      <p:sp>
        <p:nvSpPr>
          <p:cNvPr id="30" name="모서리가 둥근 직사각형 29"/>
          <p:cNvSpPr/>
          <p:nvPr/>
        </p:nvSpPr>
        <p:spPr>
          <a:xfrm>
            <a:off x="1478250" y="3197251"/>
            <a:ext cx="1128763" cy="391565"/>
          </a:xfrm>
          <a:prstGeom prst="roundRect">
            <a:avLst/>
          </a:prstGeom>
          <a:solidFill>
            <a:srgbClr val="F2A4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주차시설</a:t>
            </a:r>
            <a:endParaRPr lang="ko-KR" altLang="en-US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2163057" y="2557116"/>
            <a:ext cx="1112799" cy="391565"/>
          </a:xfrm>
          <a:prstGeom prst="roundRect">
            <a:avLst/>
          </a:prstGeom>
          <a:solidFill>
            <a:srgbClr val="32AE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전화번호</a:t>
            </a:r>
            <a:endParaRPr lang="ko-KR" altLang="en-US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>
            <a:off x="2533474" y="1867178"/>
            <a:ext cx="931822" cy="391565"/>
          </a:xfrm>
          <a:prstGeom prst="roundRect">
            <a:avLst/>
          </a:prstGeom>
          <a:solidFill>
            <a:srgbClr val="F2A4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유모차</a:t>
            </a:r>
            <a:endParaRPr lang="ko-KR" altLang="en-US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33" name="모서리가 둥근 직사각형 32"/>
          <p:cNvSpPr/>
          <p:nvPr/>
        </p:nvSpPr>
        <p:spPr>
          <a:xfrm>
            <a:off x="6078876" y="1759936"/>
            <a:ext cx="717199" cy="391565"/>
          </a:xfrm>
          <a:prstGeom prst="roundRect">
            <a:avLst/>
          </a:prstGeom>
          <a:solidFill>
            <a:srgbClr val="32AE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소개</a:t>
            </a:r>
            <a:endParaRPr lang="ko-KR" altLang="en-US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34" name="모서리가 둥근 직사각형 33"/>
          <p:cNvSpPr/>
          <p:nvPr/>
        </p:nvSpPr>
        <p:spPr>
          <a:xfrm>
            <a:off x="5714044" y="2411587"/>
            <a:ext cx="1700738" cy="391565"/>
          </a:xfrm>
          <a:prstGeom prst="roundRect">
            <a:avLst/>
          </a:prstGeom>
          <a:solidFill>
            <a:srgbClr val="F2A4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날씨 기반 추천</a:t>
            </a:r>
            <a:endParaRPr lang="ko-KR" altLang="en-US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6372200" y="3044281"/>
            <a:ext cx="1181808" cy="391565"/>
          </a:xfrm>
          <a:prstGeom prst="roundRect">
            <a:avLst/>
          </a:prstGeom>
          <a:solidFill>
            <a:srgbClr val="32AE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오늘 날씨</a:t>
            </a:r>
            <a:endParaRPr lang="ko-KR" altLang="en-US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36" name="모서리가 둥근 직사각형 35"/>
          <p:cNvSpPr/>
          <p:nvPr/>
        </p:nvSpPr>
        <p:spPr>
          <a:xfrm>
            <a:off x="4308876" y="1176501"/>
            <a:ext cx="1700738" cy="391565"/>
          </a:xfrm>
          <a:prstGeom prst="roundRect">
            <a:avLst/>
          </a:prstGeom>
          <a:solidFill>
            <a:srgbClr val="32AE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위치 기반 추천</a:t>
            </a:r>
            <a:endParaRPr lang="ko-KR" altLang="en-US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37" name="모서리가 둥근 직사각형 36"/>
          <p:cNvSpPr/>
          <p:nvPr/>
        </p:nvSpPr>
        <p:spPr>
          <a:xfrm>
            <a:off x="3414102" y="4579327"/>
            <a:ext cx="1140811" cy="391565"/>
          </a:xfrm>
          <a:prstGeom prst="roundRect">
            <a:avLst/>
          </a:prstGeom>
          <a:solidFill>
            <a:srgbClr val="F2A4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입장요금</a:t>
            </a:r>
            <a:endParaRPr lang="ko-KR" altLang="en-US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38" name="모서리가 둥근 직사각형 37"/>
          <p:cNvSpPr/>
          <p:nvPr/>
        </p:nvSpPr>
        <p:spPr>
          <a:xfrm>
            <a:off x="7557800" y="3663633"/>
            <a:ext cx="1181808" cy="391565"/>
          </a:xfrm>
          <a:prstGeom prst="roundRect">
            <a:avLst/>
          </a:prstGeom>
          <a:solidFill>
            <a:srgbClr val="F2A4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소요시간</a:t>
            </a:r>
            <a:endParaRPr lang="ko-KR" altLang="en-US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39" name="모서리가 둥근 직사각형 38"/>
          <p:cNvSpPr/>
          <p:nvPr/>
        </p:nvSpPr>
        <p:spPr>
          <a:xfrm>
            <a:off x="7206934" y="4340425"/>
            <a:ext cx="1181808" cy="391565"/>
          </a:xfrm>
          <a:prstGeom prst="roundRect">
            <a:avLst/>
          </a:prstGeom>
          <a:solidFill>
            <a:srgbClr val="32AE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운영시간</a:t>
            </a:r>
            <a:endParaRPr lang="ko-KR" altLang="en-US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27627">
            <a:off x="6667028" y="1331931"/>
            <a:ext cx="872983" cy="872983"/>
          </a:xfrm>
          <a:prstGeom prst="rect">
            <a:avLst/>
          </a:prstGeom>
        </p:spPr>
      </p:pic>
      <p:pic>
        <p:nvPicPr>
          <p:cNvPr id="41" name="그림 4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27627">
            <a:off x="4434780" y="4142184"/>
            <a:ext cx="872983" cy="872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577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ame 16"/>
          <p:cNvSpPr/>
          <p:nvPr/>
        </p:nvSpPr>
        <p:spPr>
          <a:xfrm>
            <a:off x="215516" y="177378"/>
            <a:ext cx="8712968" cy="4788744"/>
          </a:xfrm>
          <a:prstGeom prst="frame">
            <a:avLst>
              <a:gd name="adj1" fmla="val 89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에스코어 드림 7 ExtraBold" panose="020B08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651775" y="0"/>
            <a:ext cx="2016224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7 ExtraBold" panose="020B08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0" name="Text Placeholder 1"/>
          <p:cNvSpPr txBox="1">
            <a:spLocks/>
          </p:cNvSpPr>
          <p:nvPr/>
        </p:nvSpPr>
        <p:spPr>
          <a:xfrm>
            <a:off x="6763892" y="771302"/>
            <a:ext cx="1800200" cy="144040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ko-KR" altLang="en-US" sz="2800" b="1" dirty="0" smtClean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 pitchFamily="34" charset="0"/>
              </a:rPr>
              <a:t>시연 영상</a:t>
            </a:r>
            <a:endParaRPr lang="ko-KR" altLang="en-US" sz="2000" b="1" dirty="0">
              <a:solidFill>
                <a:schemeClr val="bg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Arial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564092" y="65038"/>
            <a:ext cx="579908" cy="215444"/>
          </a:xfrm>
          <a:prstGeom prst="rect">
            <a:avLst/>
          </a:prstGeom>
          <a:solidFill>
            <a:srgbClr val="32AEB8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dirty="0" smtClean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6/</a:t>
            </a:r>
            <a:r>
              <a:rPr lang="en-US" altLang="ko-KR" sz="500" dirty="0" smtClean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9</a:t>
            </a:r>
            <a:r>
              <a:rPr lang="en-US" altLang="ko-KR" sz="800" dirty="0" smtClean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800" dirty="0" smtClean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시연</a:t>
            </a:r>
            <a:endParaRPr lang="ko-KR" altLang="en-US" sz="8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pic>
        <p:nvPicPr>
          <p:cNvPr id="6" name="FyYoKE07LCM"/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650571" y="1006270"/>
            <a:ext cx="5566149" cy="3130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635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827584" y="2696881"/>
            <a:ext cx="9229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rgbClr val="F2A40D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Arial" pitchFamily="34" charset="0"/>
              </a:rPr>
              <a:t>1</a:t>
            </a:r>
            <a:endParaRPr lang="ko-KR" altLang="en-US" sz="2400" b="1" dirty="0">
              <a:solidFill>
                <a:srgbClr val="F2A40D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  <a:cs typeface="Arial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69055" y="2696881"/>
            <a:ext cx="9229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rgbClr val="F2A40D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Arial" pitchFamily="34" charset="0"/>
              </a:rPr>
              <a:t>2</a:t>
            </a:r>
            <a:endParaRPr lang="ko-KR" altLang="en-US" sz="2400" b="1" dirty="0">
              <a:solidFill>
                <a:srgbClr val="F2A40D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  <a:cs typeface="Arial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110526" y="2696881"/>
            <a:ext cx="9229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rgbClr val="F2A40D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Arial" pitchFamily="34" charset="0"/>
              </a:rPr>
              <a:t>3</a:t>
            </a:r>
            <a:endParaRPr lang="ko-KR" altLang="en-US" sz="2400" b="1" dirty="0">
              <a:solidFill>
                <a:srgbClr val="F2A40D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  <a:cs typeface="Arial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751997" y="2696881"/>
            <a:ext cx="9229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rgbClr val="F2A40D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Arial" pitchFamily="34" charset="0"/>
              </a:rPr>
              <a:t>4</a:t>
            </a:r>
            <a:endParaRPr lang="ko-KR" altLang="en-US" sz="2400" b="1" dirty="0">
              <a:solidFill>
                <a:srgbClr val="F2A40D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  <a:cs typeface="Arial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393471" y="2696881"/>
            <a:ext cx="9229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accent2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Arial" pitchFamily="34" charset="0"/>
              </a:rPr>
              <a:t>5</a:t>
            </a:r>
            <a:endParaRPr lang="ko-KR" altLang="en-US" sz="2400" b="1" dirty="0">
              <a:solidFill>
                <a:schemeClr val="accent2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  <a:cs typeface="Arial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13792" y="2891713"/>
            <a:ext cx="792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에스코어 드림 7 ExtraBold" panose="020B08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355263" y="2891713"/>
            <a:ext cx="792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에스코어 드림 7 ExtraBold" panose="020B08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996734" y="2891713"/>
            <a:ext cx="792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에스코어 드림 7 ExtraBold" panose="020B08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638205" y="2891713"/>
            <a:ext cx="792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에스코어 드림 7 ExtraBold" panose="020B0803030302020204" pitchFamily="34" charset="-127"/>
              <a:ea typeface="에스코어 드림 4 Regular" panose="020B0503030302020204" pitchFamily="34" charset="-127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421670" y="3195125"/>
            <a:ext cx="1734772" cy="1248833"/>
            <a:chOff x="421670" y="2818111"/>
            <a:chExt cx="1734772" cy="1248833"/>
          </a:xfrm>
        </p:grpSpPr>
        <p:sp>
          <p:nvSpPr>
            <p:cNvPr id="15" name="TextBox 14"/>
            <p:cNvSpPr txBox="1"/>
            <p:nvPr/>
          </p:nvSpPr>
          <p:spPr>
            <a:xfrm>
              <a:off x="421670" y="2818111"/>
              <a:ext cx="173477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Arial" pitchFamily="34" charset="0"/>
              </a:endParaRPr>
            </a:p>
            <a:p>
              <a:pPr algn="ctr"/>
              <a:endPara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Arial" pitchFamily="34" charset="0"/>
              </a:endParaRPr>
            </a:p>
            <a:p>
              <a:pPr algn="ctr"/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Arial" pitchFamily="34" charset="0"/>
                </a:rPr>
                <a:t>여행객 트렌드 파악 </a:t>
              </a:r>
              <a:endPara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Arial" pitchFamily="34" charset="0"/>
              </a:endParaRPr>
            </a:p>
            <a:p>
              <a:pPr algn="ctr"/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Arial" pitchFamily="34" charset="0"/>
                </a:rPr>
                <a:t>및 데이터베이스화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Arial" pitchFamily="34" charset="0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421670" y="3886944"/>
              <a:ext cx="1734772" cy="18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2063141" y="1429033"/>
            <a:ext cx="1734772" cy="762705"/>
            <a:chOff x="2063141" y="1065139"/>
            <a:chExt cx="1734772" cy="762705"/>
          </a:xfrm>
        </p:grpSpPr>
        <p:sp>
          <p:nvSpPr>
            <p:cNvPr id="16" name="TextBox 15"/>
            <p:cNvSpPr txBox="1"/>
            <p:nvPr/>
          </p:nvSpPr>
          <p:spPr>
            <a:xfrm>
              <a:off x="2063141" y="1304624"/>
              <a:ext cx="173477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Arial" pitchFamily="34" charset="0"/>
                </a:rPr>
                <a:t>연중 무휴</a:t>
              </a:r>
              <a:endPara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Arial" pitchFamily="34" charset="0"/>
              </a:endParaRPr>
            </a:p>
            <a:p>
              <a:pPr algn="ctr"/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Arial" pitchFamily="34" charset="0"/>
                </a:rPr>
                <a:t>24</a:t>
              </a: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Arial" pitchFamily="34" charset="0"/>
                </a:rPr>
                <a:t>시간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Arial" pitchFamily="34" charset="0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2063141" y="1065139"/>
              <a:ext cx="1734772" cy="18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3636354" y="3195125"/>
            <a:ext cx="1734772" cy="1248833"/>
            <a:chOff x="421670" y="2818111"/>
            <a:chExt cx="1734772" cy="1248833"/>
          </a:xfrm>
        </p:grpSpPr>
        <p:sp>
          <p:nvSpPr>
            <p:cNvPr id="21" name="TextBox 20"/>
            <p:cNvSpPr txBox="1"/>
            <p:nvPr/>
          </p:nvSpPr>
          <p:spPr>
            <a:xfrm>
              <a:off x="421670" y="2818111"/>
              <a:ext cx="173477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Arial" pitchFamily="34" charset="0"/>
              </a:endParaRPr>
            </a:p>
            <a:p>
              <a:pPr algn="ctr"/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Arial" pitchFamily="34" charset="0"/>
              </a:endParaRPr>
            </a:p>
            <a:p>
              <a:pPr algn="ctr"/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Arial" pitchFamily="34" charset="0"/>
                </a:rPr>
                <a:t>인력 감축</a:t>
              </a:r>
              <a:endPara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Arial" pitchFamily="34" charset="0"/>
              </a:endParaRPr>
            </a:p>
            <a:p>
              <a:pPr algn="ctr"/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Arial" pitchFamily="34" charset="0"/>
                </a:rPr>
                <a:t>운영 비용 절감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Arial" pitchFamily="34" charset="0"/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421670" y="3886944"/>
              <a:ext cx="1734772" cy="18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6987557" y="3195125"/>
            <a:ext cx="1734772" cy="1248833"/>
            <a:chOff x="421670" y="2818111"/>
            <a:chExt cx="1734772" cy="1248833"/>
          </a:xfrm>
        </p:grpSpPr>
        <p:sp>
          <p:nvSpPr>
            <p:cNvPr id="24" name="TextBox 23"/>
            <p:cNvSpPr txBox="1"/>
            <p:nvPr/>
          </p:nvSpPr>
          <p:spPr>
            <a:xfrm>
              <a:off x="421670" y="2818111"/>
              <a:ext cx="173477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Arial" pitchFamily="34" charset="0"/>
              </a:endParaRPr>
            </a:p>
            <a:p>
              <a:pPr algn="ctr"/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Arial" pitchFamily="34" charset="0"/>
                </a:rPr>
                <a:t>향후 다른 업계의 </a:t>
              </a:r>
              <a:endPara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Arial" pitchFamily="34" charset="0"/>
              </a:endParaRPr>
            </a:p>
            <a:p>
              <a:pPr algn="ctr"/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Arial" pitchFamily="34" charset="0"/>
                </a:rPr>
                <a:t>관련 서비스에 활용하여 구축 비용 절감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Arial" pitchFamily="34" charset="0"/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421670" y="3886944"/>
              <a:ext cx="1734772" cy="180000"/>
            </a:xfrm>
            <a:prstGeom prst="rect">
              <a:avLst/>
            </a:prstGeom>
            <a:solidFill>
              <a:srgbClr val="32AE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5371126" y="1429033"/>
            <a:ext cx="1734772" cy="762705"/>
            <a:chOff x="2063141" y="1065139"/>
            <a:chExt cx="1734772" cy="762705"/>
          </a:xfrm>
        </p:grpSpPr>
        <p:sp>
          <p:nvSpPr>
            <p:cNvPr id="28" name="TextBox 27"/>
            <p:cNvSpPr txBox="1"/>
            <p:nvPr/>
          </p:nvSpPr>
          <p:spPr>
            <a:xfrm>
              <a:off x="2063141" y="1304624"/>
              <a:ext cx="173477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Arial" pitchFamily="34" charset="0"/>
                </a:rPr>
                <a:t>문의 범주 축소로</a:t>
              </a:r>
              <a:endPara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Arial" pitchFamily="34" charset="0"/>
              </a:endParaRPr>
            </a:p>
            <a:p>
              <a:pPr algn="ctr"/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Arial" pitchFamily="34" charset="0"/>
                </a:rPr>
                <a:t>상담 업무 효율화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Arial" pitchFamily="34" charset="0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2063141" y="1065139"/>
              <a:ext cx="1734772" cy="18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</a:endParaRPr>
            </a:p>
          </p:txBody>
        </p:sp>
      </p:grpSp>
      <p:sp>
        <p:nvSpPr>
          <p:cNvPr id="30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339502"/>
            <a:ext cx="9144000" cy="576064"/>
          </a:xfrm>
        </p:spPr>
        <p:txBody>
          <a:bodyPr/>
          <a:lstStyle/>
          <a:p>
            <a:r>
              <a:rPr lang="ko-KR" altLang="en-US" dirty="0" smtClean="0">
                <a:ea typeface="에스코어 드림 7 ExtraBold" panose="020B0803030302020204" pitchFamily="34" charset="-127"/>
              </a:rPr>
              <a:t>활용 방안 및 기대 효과</a:t>
            </a:r>
            <a:endParaRPr lang="ko-KR" altLang="en-US" dirty="0">
              <a:ea typeface="에스코어 드림 7 ExtraBold" panose="020B0803030302020204" pitchFamily="34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7740352" y="65038"/>
            <a:ext cx="1403648" cy="215444"/>
          </a:xfrm>
          <a:prstGeom prst="rect">
            <a:avLst/>
          </a:prstGeom>
          <a:solidFill>
            <a:srgbClr val="32AEB8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dirty="0" smtClean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7/</a:t>
            </a:r>
            <a:r>
              <a:rPr lang="en-US" altLang="ko-KR" sz="500" dirty="0" smtClean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9</a:t>
            </a:r>
            <a:r>
              <a:rPr lang="en-US" altLang="ko-KR" sz="800" dirty="0" smtClean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800" dirty="0" smtClean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활용 방안 및 기대 효과</a:t>
            </a:r>
            <a:endParaRPr lang="ko-KR" altLang="en-US" sz="8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0366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 txBox="1">
            <a:spLocks/>
          </p:cNvSpPr>
          <p:nvPr/>
        </p:nvSpPr>
        <p:spPr>
          <a:xfrm>
            <a:off x="2555776" y="339502"/>
            <a:ext cx="6588224" cy="576064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3600" dirty="0" smtClean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 pitchFamily="34" charset="0"/>
              </a:rPr>
              <a:t>목차</a:t>
            </a:r>
            <a:endParaRPr lang="en-US" sz="360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Arial" pitchFamily="34" charset="0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3832557" y="5380062"/>
            <a:ext cx="5256584" cy="720000"/>
            <a:chOff x="3131840" y="1491630"/>
            <a:chExt cx="5256584" cy="576064"/>
          </a:xfrm>
        </p:grpSpPr>
        <p:sp>
          <p:nvSpPr>
            <p:cNvPr id="24" name="Rectangle 23"/>
            <p:cNvSpPr/>
            <p:nvPr/>
          </p:nvSpPr>
          <p:spPr>
            <a:xfrm>
              <a:off x="3131840" y="1491630"/>
              <a:ext cx="5256584" cy="5760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에스코어 드림 7 ExtraBold" panose="020B08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25" name="Right Triangle 24"/>
            <p:cNvSpPr/>
            <p:nvPr/>
          </p:nvSpPr>
          <p:spPr>
            <a:xfrm rot="5400000">
              <a:off x="3203840" y="1419630"/>
              <a:ext cx="576000" cy="7200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에스코어 드림 7 ExtraBold" panose="020B0803030302020204" pitchFamily="34" charset="-127"/>
                <a:ea typeface="에스코어 드림 4 Regular" panose="020B0503030302020204" pitchFamily="34" charset="-127"/>
              </a:endParaRP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3815292" y="5380063"/>
            <a:ext cx="5331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rPr>
              <a:t>04</a:t>
            </a:r>
            <a:endParaRPr lang="ko-KR" altLang="en-US" sz="2000" b="1" dirty="0">
              <a:solidFill>
                <a:schemeClr val="bg1"/>
              </a:solidFill>
              <a:latin typeface="에스코어 드림 7 ExtraBold" panose="020B0803030302020204" pitchFamily="34" charset="-127"/>
              <a:ea typeface="에스코어 드림 4 Regular" panose="020B0503030302020204" pitchFamily="34" charset="-127"/>
              <a:cs typeface="Arial" pitchFamily="34" charset="0"/>
            </a:endParaRPr>
          </a:p>
        </p:txBody>
      </p:sp>
      <p:grpSp>
        <p:nvGrpSpPr>
          <p:cNvPr id="42" name="Group 41"/>
          <p:cNvGrpSpPr/>
          <p:nvPr/>
        </p:nvGrpSpPr>
        <p:grpSpPr>
          <a:xfrm>
            <a:off x="4569822" y="5479323"/>
            <a:ext cx="4392568" cy="730890"/>
            <a:chOff x="3851840" y="1356248"/>
            <a:chExt cx="4392568" cy="730890"/>
          </a:xfrm>
        </p:grpSpPr>
        <p:sp>
          <p:nvSpPr>
            <p:cNvPr id="43" name="TextBox 42"/>
            <p:cNvSpPr txBox="1"/>
            <p:nvPr/>
          </p:nvSpPr>
          <p:spPr>
            <a:xfrm>
              <a:off x="3851840" y="1356248"/>
              <a:ext cx="43925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7 ExtraBold" panose="020B0803030302020204" pitchFamily="34" charset="-127"/>
                  <a:ea typeface="에스코어 드림 4 Regular" panose="020B0503030302020204" pitchFamily="34" charset="-127"/>
                  <a:cs typeface="Arial" pitchFamily="34" charset="0"/>
                </a:rPr>
                <a:t>Add Contents Title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3851840" y="1625473"/>
              <a:ext cx="439256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7 ExtraBold" panose="020B0803030302020204" pitchFamily="34" charset="-127"/>
                  <a:ea typeface="에스코어 드림 4 Regular" panose="020B0503030302020204" pitchFamily="34" charset="-127"/>
                  <a:cs typeface="Arial" pitchFamily="34" charset="0"/>
                </a:rPr>
                <a:t>You can simply impress your audience and add a unique zing.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endParaRPr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3815292" y="1799768"/>
            <a:ext cx="4916002" cy="338554"/>
            <a:chOff x="3838218" y="1752829"/>
            <a:chExt cx="4916002" cy="338554"/>
          </a:xfrm>
        </p:grpSpPr>
        <p:sp>
          <p:nvSpPr>
            <p:cNvPr id="53" name="Rectangle 1"/>
            <p:cNvSpPr/>
            <p:nvPr/>
          </p:nvSpPr>
          <p:spPr>
            <a:xfrm>
              <a:off x="3923928" y="1831047"/>
              <a:ext cx="4830292" cy="2561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에스코어 드림 7 ExtraBold" panose="020B08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54" name="Right Triangle 4"/>
            <p:cNvSpPr/>
            <p:nvPr/>
          </p:nvSpPr>
          <p:spPr>
            <a:xfrm rot="5400000">
              <a:off x="4130048" y="1628307"/>
              <a:ext cx="256400" cy="662336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에스코어 드림 7 ExtraBold" panose="020B08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3838218" y="1752829"/>
              <a:ext cx="4904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 smtClean="0">
                  <a:solidFill>
                    <a:schemeClr val="bg1"/>
                  </a:solidFill>
                  <a:latin typeface="에스코어 드림 7 ExtraBold" panose="020B0803030302020204" pitchFamily="34" charset="-127"/>
                  <a:ea typeface="에스코어 드림 4 Regular" panose="020B0503030302020204" pitchFamily="34" charset="-127"/>
                  <a:cs typeface="Arial" pitchFamily="34" charset="0"/>
                </a:rPr>
                <a:t>03</a:t>
              </a:r>
              <a:endParaRPr lang="ko-KR" altLang="en-US" sz="1600" b="1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4609559" y="1779238"/>
              <a:ext cx="40407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Arial" pitchFamily="34" charset="0"/>
                </a:rPr>
                <a:t>사용 데이터 및 데이터 베이스 구축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Arial" pitchFamily="34" charset="0"/>
              </a:endParaRPr>
            </a:p>
          </p:txBody>
        </p:sp>
      </p:grpSp>
      <p:grpSp>
        <p:nvGrpSpPr>
          <p:cNvPr id="57" name="그룹 56"/>
          <p:cNvGrpSpPr/>
          <p:nvPr/>
        </p:nvGrpSpPr>
        <p:grpSpPr>
          <a:xfrm>
            <a:off x="3815292" y="1375821"/>
            <a:ext cx="4916002" cy="338554"/>
            <a:chOff x="3838218" y="1752829"/>
            <a:chExt cx="4916002" cy="338554"/>
          </a:xfrm>
        </p:grpSpPr>
        <p:sp>
          <p:nvSpPr>
            <p:cNvPr id="58" name="Rectangle 1"/>
            <p:cNvSpPr/>
            <p:nvPr/>
          </p:nvSpPr>
          <p:spPr>
            <a:xfrm>
              <a:off x="3923928" y="1831047"/>
              <a:ext cx="4830292" cy="2561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에스코어 드림 7 ExtraBold" panose="020B08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59" name="Right Triangle 4"/>
            <p:cNvSpPr/>
            <p:nvPr/>
          </p:nvSpPr>
          <p:spPr>
            <a:xfrm rot="5400000">
              <a:off x="4130048" y="1628307"/>
              <a:ext cx="256400" cy="662336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에스코어 드림 7 ExtraBold" panose="020B08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3838218" y="1752829"/>
              <a:ext cx="4904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 smtClean="0">
                  <a:solidFill>
                    <a:schemeClr val="bg1"/>
                  </a:solidFill>
                  <a:latin typeface="에스코어 드림 7 ExtraBold" panose="020B0803030302020204" pitchFamily="34" charset="-127"/>
                  <a:ea typeface="에스코어 드림 4 Regular" panose="020B0503030302020204" pitchFamily="34" charset="-127"/>
                  <a:cs typeface="Arial" pitchFamily="34" charset="0"/>
                </a:rPr>
                <a:t>02</a:t>
              </a:r>
              <a:endParaRPr lang="ko-KR" altLang="en-US" sz="1600" b="1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4609559" y="1779238"/>
              <a:ext cx="40407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Arial" pitchFamily="34" charset="0"/>
                </a:rPr>
                <a:t>챗봇이란</a:t>
              </a:r>
              <a:r>
                <a:rPr lang="en-US" altLang="ko-KR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Arial" pitchFamily="34" charset="0"/>
                </a:rPr>
                <a:t>?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Arial" pitchFamily="34" charset="0"/>
              </a:endParaRPr>
            </a:p>
          </p:txBody>
        </p:sp>
      </p:grpSp>
      <p:grpSp>
        <p:nvGrpSpPr>
          <p:cNvPr id="62" name="그룹 61"/>
          <p:cNvGrpSpPr/>
          <p:nvPr/>
        </p:nvGrpSpPr>
        <p:grpSpPr>
          <a:xfrm>
            <a:off x="3815292" y="2223715"/>
            <a:ext cx="4916002" cy="338554"/>
            <a:chOff x="3838218" y="1752829"/>
            <a:chExt cx="4916002" cy="338554"/>
          </a:xfrm>
        </p:grpSpPr>
        <p:sp>
          <p:nvSpPr>
            <p:cNvPr id="63" name="Rectangle 1"/>
            <p:cNvSpPr/>
            <p:nvPr/>
          </p:nvSpPr>
          <p:spPr>
            <a:xfrm>
              <a:off x="3923928" y="1831047"/>
              <a:ext cx="4830292" cy="2561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에스코어 드림 7 ExtraBold" panose="020B08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64" name="Right Triangle 4"/>
            <p:cNvSpPr/>
            <p:nvPr/>
          </p:nvSpPr>
          <p:spPr>
            <a:xfrm rot="5400000">
              <a:off x="4130048" y="1628307"/>
              <a:ext cx="256400" cy="662336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에스코어 드림 7 ExtraBold" panose="020B08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3838218" y="1752829"/>
              <a:ext cx="4904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 smtClean="0">
                  <a:solidFill>
                    <a:schemeClr val="bg1"/>
                  </a:solidFill>
                  <a:latin typeface="에스코어 드림 7 ExtraBold" panose="020B0803030302020204" pitchFamily="34" charset="-127"/>
                  <a:ea typeface="에스코어 드림 4 Regular" panose="020B0503030302020204" pitchFamily="34" charset="-127"/>
                  <a:cs typeface="Arial" pitchFamily="34" charset="0"/>
                </a:rPr>
                <a:t>04</a:t>
              </a:r>
              <a:endParaRPr lang="ko-KR" altLang="en-US" sz="1600" b="1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4609559" y="1779238"/>
              <a:ext cx="40407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Arial" pitchFamily="34" charset="0"/>
                </a:rPr>
                <a:t>전처리 및</a:t>
              </a:r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Arial" pitchFamily="34" charset="0"/>
                </a:rPr>
                <a:t> </a:t>
              </a:r>
              <a:r>
                <a:rPr lang="ko-KR" altLang="en-US" sz="14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Arial" pitchFamily="34" charset="0"/>
                </a:rPr>
                <a:t>딥러닝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Arial" pitchFamily="34" charset="0"/>
              </a:endParaRPr>
            </a:p>
          </p:txBody>
        </p:sp>
      </p:grpSp>
      <p:grpSp>
        <p:nvGrpSpPr>
          <p:cNvPr id="67" name="그룹 66"/>
          <p:cNvGrpSpPr/>
          <p:nvPr/>
        </p:nvGrpSpPr>
        <p:grpSpPr>
          <a:xfrm>
            <a:off x="3815292" y="2647662"/>
            <a:ext cx="4916002" cy="338554"/>
            <a:chOff x="3838218" y="1752829"/>
            <a:chExt cx="4916002" cy="338554"/>
          </a:xfrm>
        </p:grpSpPr>
        <p:sp>
          <p:nvSpPr>
            <p:cNvPr id="68" name="Rectangle 1"/>
            <p:cNvSpPr/>
            <p:nvPr/>
          </p:nvSpPr>
          <p:spPr>
            <a:xfrm>
              <a:off x="3923928" y="1831047"/>
              <a:ext cx="4830292" cy="2561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에스코어 드림 7 ExtraBold" panose="020B08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69" name="Right Triangle 4"/>
            <p:cNvSpPr/>
            <p:nvPr/>
          </p:nvSpPr>
          <p:spPr>
            <a:xfrm rot="5400000">
              <a:off x="4130048" y="1628307"/>
              <a:ext cx="256400" cy="662336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에스코어 드림 7 ExtraBold" panose="020B08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3838218" y="1752829"/>
              <a:ext cx="4904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 smtClean="0">
                  <a:solidFill>
                    <a:schemeClr val="bg1"/>
                  </a:solidFill>
                  <a:latin typeface="에스코어 드림 7 ExtraBold" panose="020B0803030302020204" pitchFamily="34" charset="-127"/>
                  <a:ea typeface="에스코어 드림 4 Regular" panose="020B0503030302020204" pitchFamily="34" charset="-127"/>
                  <a:cs typeface="Arial" pitchFamily="34" charset="0"/>
                </a:rPr>
                <a:t>05</a:t>
              </a:r>
              <a:endParaRPr lang="ko-KR" altLang="en-US" sz="1600" b="1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4609559" y="1779238"/>
              <a:ext cx="40407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Arial" pitchFamily="34" charset="0"/>
                </a:rPr>
                <a:t>API </a:t>
              </a:r>
              <a:r>
                <a:rPr lang="ko-KR" altLang="en-US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Arial" pitchFamily="34" charset="0"/>
                </a:rPr>
                <a:t>활용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Arial" pitchFamily="34" charset="0"/>
              </a:endParaRPr>
            </a:p>
          </p:txBody>
        </p:sp>
      </p:grpSp>
      <p:grpSp>
        <p:nvGrpSpPr>
          <p:cNvPr id="72" name="그룹 71"/>
          <p:cNvGrpSpPr/>
          <p:nvPr/>
        </p:nvGrpSpPr>
        <p:grpSpPr>
          <a:xfrm>
            <a:off x="3815292" y="3495556"/>
            <a:ext cx="4916002" cy="338554"/>
            <a:chOff x="3838218" y="1752829"/>
            <a:chExt cx="4916002" cy="338554"/>
          </a:xfrm>
        </p:grpSpPr>
        <p:sp>
          <p:nvSpPr>
            <p:cNvPr id="73" name="Rectangle 1"/>
            <p:cNvSpPr/>
            <p:nvPr/>
          </p:nvSpPr>
          <p:spPr>
            <a:xfrm>
              <a:off x="3923928" y="1831047"/>
              <a:ext cx="4830292" cy="2561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에스코어 드림 7 ExtraBold" panose="020B08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74" name="Right Triangle 4"/>
            <p:cNvSpPr/>
            <p:nvPr/>
          </p:nvSpPr>
          <p:spPr>
            <a:xfrm rot="5400000">
              <a:off x="4130048" y="1628307"/>
              <a:ext cx="256400" cy="662336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에스코어 드림 7 ExtraBold" panose="020B08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3838218" y="1752829"/>
              <a:ext cx="4904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 smtClean="0">
                  <a:solidFill>
                    <a:schemeClr val="bg1"/>
                  </a:solidFill>
                  <a:latin typeface="에스코어 드림 7 ExtraBold" panose="020B0803030302020204" pitchFamily="34" charset="-127"/>
                  <a:ea typeface="에스코어 드림 4 Regular" panose="020B0503030302020204" pitchFamily="34" charset="-127"/>
                  <a:cs typeface="Arial" pitchFamily="34" charset="0"/>
                </a:rPr>
                <a:t>07</a:t>
              </a:r>
              <a:endParaRPr lang="ko-KR" altLang="en-US" sz="1600" b="1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endParaRP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4609559" y="1779238"/>
              <a:ext cx="40407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Arial" pitchFamily="34" charset="0"/>
                </a:rPr>
                <a:t>기대 효과 및 활용 방안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Arial" pitchFamily="34" charset="0"/>
              </a:endParaRPr>
            </a:p>
          </p:txBody>
        </p:sp>
      </p:grpSp>
      <p:grpSp>
        <p:nvGrpSpPr>
          <p:cNvPr id="77" name="그룹 76"/>
          <p:cNvGrpSpPr/>
          <p:nvPr/>
        </p:nvGrpSpPr>
        <p:grpSpPr>
          <a:xfrm>
            <a:off x="3815292" y="3071609"/>
            <a:ext cx="4916002" cy="338554"/>
            <a:chOff x="3838218" y="1752829"/>
            <a:chExt cx="4916002" cy="338554"/>
          </a:xfrm>
        </p:grpSpPr>
        <p:sp>
          <p:nvSpPr>
            <p:cNvPr id="78" name="Rectangle 1"/>
            <p:cNvSpPr/>
            <p:nvPr/>
          </p:nvSpPr>
          <p:spPr>
            <a:xfrm>
              <a:off x="3923928" y="1831047"/>
              <a:ext cx="4830292" cy="2561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에스코어 드림 7 ExtraBold" panose="020B08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79" name="Right Triangle 4"/>
            <p:cNvSpPr/>
            <p:nvPr/>
          </p:nvSpPr>
          <p:spPr>
            <a:xfrm rot="5400000">
              <a:off x="4130048" y="1628307"/>
              <a:ext cx="256400" cy="662336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에스코어 드림 7 ExtraBold" panose="020B08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3838218" y="1752829"/>
              <a:ext cx="4904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 smtClean="0">
                  <a:solidFill>
                    <a:schemeClr val="bg1"/>
                  </a:solidFill>
                  <a:latin typeface="에스코어 드림 7 ExtraBold" panose="020B0803030302020204" pitchFamily="34" charset="-127"/>
                  <a:ea typeface="에스코어 드림 4 Regular" panose="020B0503030302020204" pitchFamily="34" charset="-127"/>
                  <a:cs typeface="Arial" pitchFamily="34" charset="0"/>
                </a:rPr>
                <a:t>06</a:t>
              </a:r>
              <a:endParaRPr lang="ko-KR" altLang="en-US" sz="1600" b="1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endParaRP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4609559" y="1779238"/>
              <a:ext cx="40407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Arial" pitchFamily="34" charset="0"/>
                </a:rPr>
                <a:t>시연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Arial" pitchFamily="34" charset="0"/>
              </a:endParaRPr>
            </a:p>
          </p:txBody>
        </p:sp>
      </p:grpSp>
      <p:grpSp>
        <p:nvGrpSpPr>
          <p:cNvPr id="82" name="그룹 81"/>
          <p:cNvGrpSpPr/>
          <p:nvPr/>
        </p:nvGrpSpPr>
        <p:grpSpPr>
          <a:xfrm>
            <a:off x="3815292" y="3919503"/>
            <a:ext cx="4916002" cy="338554"/>
            <a:chOff x="3838218" y="1752829"/>
            <a:chExt cx="4916002" cy="338554"/>
          </a:xfrm>
        </p:grpSpPr>
        <p:sp>
          <p:nvSpPr>
            <p:cNvPr id="83" name="Rectangle 1"/>
            <p:cNvSpPr/>
            <p:nvPr/>
          </p:nvSpPr>
          <p:spPr>
            <a:xfrm>
              <a:off x="3923928" y="1831047"/>
              <a:ext cx="4830292" cy="2561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에스코어 드림 7 ExtraBold" panose="020B08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84" name="Right Triangle 4"/>
            <p:cNvSpPr/>
            <p:nvPr/>
          </p:nvSpPr>
          <p:spPr>
            <a:xfrm rot="5400000">
              <a:off x="4130048" y="1628307"/>
              <a:ext cx="256400" cy="662336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에스코어 드림 7 ExtraBold" panose="020B08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3838218" y="1752829"/>
              <a:ext cx="4904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 smtClean="0">
                  <a:solidFill>
                    <a:schemeClr val="bg1"/>
                  </a:solidFill>
                  <a:latin typeface="에스코어 드림 7 ExtraBold" panose="020B0803030302020204" pitchFamily="34" charset="-127"/>
                  <a:ea typeface="에스코어 드림 4 Regular" panose="020B0503030302020204" pitchFamily="34" charset="-127"/>
                  <a:cs typeface="Arial" pitchFamily="34" charset="0"/>
                </a:rPr>
                <a:t>08</a:t>
              </a:r>
              <a:endParaRPr lang="ko-KR" altLang="en-US" sz="1600" b="1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endParaRPr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4609559" y="1779238"/>
              <a:ext cx="40407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Arial" pitchFamily="34" charset="0"/>
                </a:rPr>
                <a:t>한계점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Arial" pitchFamily="34" charset="0"/>
              </a:endParaRPr>
            </a:p>
          </p:txBody>
        </p:sp>
      </p:grpSp>
      <p:grpSp>
        <p:nvGrpSpPr>
          <p:cNvPr id="87" name="그룹 86"/>
          <p:cNvGrpSpPr/>
          <p:nvPr/>
        </p:nvGrpSpPr>
        <p:grpSpPr>
          <a:xfrm>
            <a:off x="3815292" y="4343449"/>
            <a:ext cx="4916002" cy="338554"/>
            <a:chOff x="3838218" y="1752829"/>
            <a:chExt cx="4916002" cy="338554"/>
          </a:xfrm>
        </p:grpSpPr>
        <p:sp>
          <p:nvSpPr>
            <p:cNvPr id="88" name="Rectangle 1"/>
            <p:cNvSpPr/>
            <p:nvPr/>
          </p:nvSpPr>
          <p:spPr>
            <a:xfrm>
              <a:off x="3923928" y="1831047"/>
              <a:ext cx="4830292" cy="2561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에스코어 드림 7 ExtraBold" panose="020B08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89" name="Right Triangle 4"/>
            <p:cNvSpPr/>
            <p:nvPr/>
          </p:nvSpPr>
          <p:spPr>
            <a:xfrm rot="5400000">
              <a:off x="4130048" y="1628307"/>
              <a:ext cx="256400" cy="662336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에스코어 드림 7 ExtraBold" panose="020B08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3838218" y="1752829"/>
              <a:ext cx="4904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 smtClean="0">
                  <a:solidFill>
                    <a:schemeClr val="bg1"/>
                  </a:solidFill>
                  <a:latin typeface="에스코어 드림 7 ExtraBold" panose="020B0803030302020204" pitchFamily="34" charset="-127"/>
                  <a:ea typeface="에스코어 드림 4 Regular" panose="020B0503030302020204" pitchFamily="34" charset="-127"/>
                  <a:cs typeface="Arial" pitchFamily="34" charset="0"/>
                </a:rPr>
                <a:t>09</a:t>
              </a:r>
              <a:endParaRPr lang="ko-KR" altLang="en-US" sz="1600" b="1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endParaRPr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4609559" y="1779238"/>
              <a:ext cx="40407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Arial" pitchFamily="34" charset="0"/>
                </a:rPr>
                <a:t>참고 자료 </a:t>
              </a:r>
              <a:r>
                <a:rPr lang="en-US" altLang="ko-KR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Arial" pitchFamily="34" charset="0"/>
                </a:rPr>
                <a:t>&amp; </a:t>
              </a:r>
              <a:r>
                <a:rPr lang="ko-KR" altLang="en-US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Arial" pitchFamily="34" charset="0"/>
                </a:rPr>
                <a:t>활용 툴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Arial" pitchFamily="34" charset="0"/>
              </a:endParaRPr>
            </a:p>
          </p:txBody>
        </p:sp>
      </p:grpSp>
      <p:grpSp>
        <p:nvGrpSpPr>
          <p:cNvPr id="132" name="그룹 131"/>
          <p:cNvGrpSpPr/>
          <p:nvPr/>
        </p:nvGrpSpPr>
        <p:grpSpPr>
          <a:xfrm>
            <a:off x="3815292" y="951874"/>
            <a:ext cx="4916002" cy="338554"/>
            <a:chOff x="3838218" y="1752829"/>
            <a:chExt cx="4916002" cy="338554"/>
          </a:xfrm>
        </p:grpSpPr>
        <p:sp>
          <p:nvSpPr>
            <p:cNvPr id="133" name="Rectangle 1"/>
            <p:cNvSpPr/>
            <p:nvPr/>
          </p:nvSpPr>
          <p:spPr>
            <a:xfrm>
              <a:off x="3923928" y="1831047"/>
              <a:ext cx="4830292" cy="2561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에스코어 드림 7 ExtraBold" panose="020B08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134" name="Right Triangle 4"/>
            <p:cNvSpPr/>
            <p:nvPr/>
          </p:nvSpPr>
          <p:spPr>
            <a:xfrm rot="5400000">
              <a:off x="4130048" y="1628307"/>
              <a:ext cx="256400" cy="662336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에스코어 드림 7 ExtraBold" panose="020B08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135" name="TextBox 134"/>
            <p:cNvSpPr txBox="1"/>
            <p:nvPr/>
          </p:nvSpPr>
          <p:spPr>
            <a:xfrm>
              <a:off x="3838218" y="1752829"/>
              <a:ext cx="4904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 smtClean="0">
                  <a:solidFill>
                    <a:schemeClr val="bg1"/>
                  </a:solidFill>
                  <a:latin typeface="에스코어 드림 7 ExtraBold" panose="020B0803030302020204" pitchFamily="34" charset="-127"/>
                  <a:ea typeface="에스코어 드림 4 Regular" panose="020B0503030302020204" pitchFamily="34" charset="-127"/>
                  <a:cs typeface="Arial" pitchFamily="34" charset="0"/>
                </a:rPr>
                <a:t>01</a:t>
              </a:r>
              <a:endParaRPr lang="ko-KR" altLang="en-US" sz="1600" b="1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endParaRPr>
            </a:p>
          </p:txBody>
        </p:sp>
        <p:sp>
          <p:nvSpPr>
            <p:cNvPr id="136" name="TextBox 135"/>
            <p:cNvSpPr txBox="1"/>
            <p:nvPr/>
          </p:nvSpPr>
          <p:spPr>
            <a:xfrm>
              <a:off x="4609559" y="1779238"/>
              <a:ext cx="40407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Arial" pitchFamily="34" charset="0"/>
                </a:rPr>
                <a:t>문제 정의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Arial" pitchFamily="34" charset="0"/>
              </a:endParaRP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-324544" y="883502"/>
            <a:ext cx="3533977" cy="3533977"/>
            <a:chOff x="-230076" y="781811"/>
            <a:chExt cx="3794133" cy="3794133"/>
          </a:xfrm>
        </p:grpSpPr>
        <p:sp>
          <p:nvSpPr>
            <p:cNvPr id="4" name="타원 3"/>
            <p:cNvSpPr/>
            <p:nvPr/>
          </p:nvSpPr>
          <p:spPr>
            <a:xfrm>
              <a:off x="-230076" y="781811"/>
              <a:ext cx="3794133" cy="3794133"/>
            </a:xfrm>
            <a:prstGeom prst="ellipse">
              <a:avLst/>
            </a:prstGeom>
            <a:solidFill>
              <a:srgbClr val="32AE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에스코어 드림 4 Regular" panose="020B0503030302020204" pitchFamily="34" charset="-127"/>
              </a:endParaRPr>
            </a:p>
          </p:txBody>
        </p:sp>
        <p:sp>
          <p:nvSpPr>
            <p:cNvPr id="93" name="타원 92"/>
            <p:cNvSpPr/>
            <p:nvPr/>
          </p:nvSpPr>
          <p:spPr>
            <a:xfrm>
              <a:off x="92179" y="1104066"/>
              <a:ext cx="3149623" cy="3149623"/>
            </a:xfrm>
            <a:prstGeom prst="ellipse">
              <a:avLst/>
            </a:prstGeom>
            <a:blipFill dpi="0"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에스코어 드림 4 Regular" panose="020B0503030302020204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95055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339502"/>
            <a:ext cx="9144000" cy="576064"/>
          </a:xfrm>
        </p:spPr>
        <p:txBody>
          <a:bodyPr/>
          <a:lstStyle/>
          <a:p>
            <a:r>
              <a:rPr lang="ko-KR" altLang="en-US" dirty="0" smtClean="0">
                <a:ea typeface="에스코어 드림 7 ExtraBold" panose="020B0803030302020204" pitchFamily="34" charset="-127"/>
              </a:rPr>
              <a:t>한계점</a:t>
            </a:r>
            <a:endParaRPr lang="ko-KR" altLang="en-US" dirty="0">
              <a:ea typeface="에스코어 드림 7 ExtraBold" panose="020B0803030302020204" pitchFamily="34" charset="-127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4130834" y="1275606"/>
            <a:ext cx="4382763" cy="929628"/>
            <a:chOff x="4130834" y="1319495"/>
            <a:chExt cx="4382763" cy="929628"/>
          </a:xfrm>
        </p:grpSpPr>
        <p:sp>
          <p:nvSpPr>
            <p:cNvPr id="50" name="Oval 49"/>
            <p:cNvSpPr/>
            <p:nvPr/>
          </p:nvSpPr>
          <p:spPr>
            <a:xfrm>
              <a:off x="4164238" y="1403944"/>
              <a:ext cx="576064" cy="57606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rgbClr val="32AEB8"/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</a:endParaRPr>
            </a:p>
          </p:txBody>
        </p:sp>
        <p:grpSp>
          <p:nvGrpSpPr>
            <p:cNvPr id="53" name="Group 52"/>
            <p:cNvGrpSpPr/>
            <p:nvPr/>
          </p:nvGrpSpPr>
          <p:grpSpPr>
            <a:xfrm>
              <a:off x="4841189" y="1319495"/>
              <a:ext cx="3672408" cy="929628"/>
              <a:chOff x="803640" y="3362835"/>
              <a:chExt cx="2059657" cy="929628"/>
            </a:xfrm>
          </p:grpSpPr>
          <p:sp>
            <p:nvSpPr>
              <p:cNvPr id="54" name="TextBox 53"/>
              <p:cNvSpPr txBox="1"/>
              <p:nvPr/>
            </p:nvSpPr>
            <p:spPr>
              <a:xfrm>
                <a:off x="803640" y="3646132"/>
                <a:ext cx="166637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ko-KR" altLang="en-U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  <a:cs typeface="Arial" pitchFamily="34" charset="0"/>
                  </a:rPr>
                  <a:t>본 프로젝트에 적합한 질문</a:t>
                </a:r>
                <a:r>
                  <a:rPr lang="en-US" altLang="ko-KR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  <a:cs typeface="Arial" pitchFamily="34" charset="0"/>
                  </a:rPr>
                  <a:t>-</a:t>
                </a:r>
                <a:r>
                  <a:rPr lang="ko-KR" altLang="en-U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  <a:cs typeface="Arial" pitchFamily="34" charset="0"/>
                  </a:rPr>
                  <a:t>응답 데이터 부재</a:t>
                </a:r>
                <a:endPara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endParaRP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ko-KR" altLang="en-U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  <a:cs typeface="Arial" pitchFamily="34" charset="0"/>
                  </a:rPr>
                  <a:t>도내 관광지 정보를 통합 관리하는 곳이 없어 모든 관광지를 수집하지 못한 점</a:t>
                </a:r>
                <a:endPara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endParaRPr>
              </a:p>
            </p:txBody>
          </p:sp>
          <p:sp>
            <p:nvSpPr>
              <p:cNvPr id="55" name="TextBox 54"/>
              <p:cNvSpPr txBox="1"/>
              <p:nvPr/>
            </p:nvSpPr>
            <p:spPr>
              <a:xfrm>
                <a:off x="803640" y="3362835"/>
                <a:ext cx="205965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4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  <a:cs typeface="Arial" pitchFamily="34" charset="0"/>
                  </a:rPr>
                  <a:t>부족한 데이터</a:t>
                </a:r>
                <a:endParaRPr lang="ko-KR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Arial" pitchFamily="34" charset="0"/>
                </a:endParaRPr>
              </a:p>
            </p:txBody>
          </p:sp>
        </p:grpSp>
        <p:sp>
          <p:nvSpPr>
            <p:cNvPr id="62" name="TextBox 61"/>
            <p:cNvSpPr txBox="1"/>
            <p:nvPr/>
          </p:nvSpPr>
          <p:spPr>
            <a:xfrm>
              <a:off x="4130834" y="1461144"/>
              <a:ext cx="6428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bg1"/>
                  </a:solidFill>
                  <a:latin typeface="에스코어 드림 7 ExtraBold" panose="020B0803030302020204" pitchFamily="34" charset="-127"/>
                  <a:ea typeface="에스코어 드림 4 Regular" panose="020B0503030302020204" pitchFamily="34" charset="-127"/>
                  <a:cs typeface="Arial" pitchFamily="34" charset="0"/>
                </a:rPr>
                <a:t>01</a:t>
              </a:r>
              <a:endParaRPr lang="ko-KR" altLang="en-US" sz="2400" b="1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endParaRPr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4130834" y="2549805"/>
            <a:ext cx="4382763" cy="1114294"/>
            <a:chOff x="4130834" y="2762892"/>
            <a:chExt cx="4382763" cy="1114294"/>
          </a:xfrm>
        </p:grpSpPr>
        <p:sp>
          <p:nvSpPr>
            <p:cNvPr id="51" name="Oval 50"/>
            <p:cNvSpPr/>
            <p:nvPr/>
          </p:nvSpPr>
          <p:spPr>
            <a:xfrm>
              <a:off x="4164238" y="2847341"/>
              <a:ext cx="576064" cy="57606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rgbClr val="32AEB8"/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</a:endParaRPr>
            </a:p>
          </p:txBody>
        </p:sp>
        <p:grpSp>
          <p:nvGrpSpPr>
            <p:cNvPr id="56" name="Group 55"/>
            <p:cNvGrpSpPr/>
            <p:nvPr/>
          </p:nvGrpSpPr>
          <p:grpSpPr>
            <a:xfrm>
              <a:off x="4841189" y="2762892"/>
              <a:ext cx="3672408" cy="1114294"/>
              <a:chOff x="803640" y="3362835"/>
              <a:chExt cx="2059657" cy="1114294"/>
            </a:xfrm>
          </p:grpSpPr>
          <p:sp>
            <p:nvSpPr>
              <p:cNvPr id="57" name="TextBox 56"/>
              <p:cNvSpPr txBox="1"/>
              <p:nvPr/>
            </p:nvSpPr>
            <p:spPr>
              <a:xfrm>
                <a:off x="803640" y="3646132"/>
                <a:ext cx="1666371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ko-KR" altLang="en-U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  <a:cs typeface="Arial" pitchFamily="34" charset="0"/>
                  </a:rPr>
                  <a:t>질문</a:t>
                </a:r>
                <a:r>
                  <a:rPr lang="en-US" altLang="ko-KR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  <a:cs typeface="Arial" pitchFamily="34" charset="0"/>
                  </a:rPr>
                  <a:t>-</a:t>
                </a:r>
                <a:r>
                  <a:rPr lang="ko-KR" altLang="en-U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  <a:cs typeface="Arial" pitchFamily="34" charset="0"/>
                  </a:rPr>
                  <a:t>응답 데이터를 직접 생성하면서 생기는 데이터의 단순화로 </a:t>
                </a:r>
                <a:r>
                  <a:rPr lang="ko-KR" altLang="en-US" sz="1200" dirty="0" err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  <a:cs typeface="Arial" pitchFamily="34" charset="0"/>
                  </a:rPr>
                  <a:t>과적합</a:t>
                </a:r>
                <a:r>
                  <a:rPr lang="ko-KR" altLang="en-U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  <a:cs typeface="Arial" pitchFamily="34" charset="0"/>
                  </a:rPr>
                  <a:t> 발생</a:t>
                </a:r>
                <a:endPara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endParaRP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ko-KR" altLang="en-U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  <a:cs typeface="Arial" pitchFamily="34" charset="0"/>
                  </a:rPr>
                  <a:t>대화를 </a:t>
                </a:r>
                <a:r>
                  <a:rPr lang="ko-KR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  <a:cs typeface="Arial" pitchFamily="34" charset="0"/>
                  </a:rPr>
                  <a:t>하나의 주제로 유지하는 기능을 시도하지 못한 </a:t>
                </a:r>
                <a:r>
                  <a:rPr lang="ko-KR" altLang="en-U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  <a:cs typeface="Arial" pitchFamily="34" charset="0"/>
                  </a:rPr>
                  <a:t>점</a:t>
                </a:r>
                <a:endPara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endParaRPr>
              </a:p>
            </p:txBody>
          </p:sp>
          <p:sp>
            <p:nvSpPr>
              <p:cNvPr id="58" name="TextBox 57"/>
              <p:cNvSpPr txBox="1"/>
              <p:nvPr/>
            </p:nvSpPr>
            <p:spPr>
              <a:xfrm>
                <a:off x="803640" y="3362835"/>
                <a:ext cx="205965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4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  <a:cs typeface="Arial" pitchFamily="34" charset="0"/>
                  </a:rPr>
                  <a:t>정확도 개선 필요</a:t>
                </a:r>
                <a:endParaRPr lang="ko-KR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Arial" pitchFamily="34" charset="0"/>
                </a:endParaRPr>
              </a:p>
            </p:txBody>
          </p:sp>
        </p:grpSp>
        <p:sp>
          <p:nvSpPr>
            <p:cNvPr id="63" name="TextBox 62"/>
            <p:cNvSpPr txBox="1"/>
            <p:nvPr/>
          </p:nvSpPr>
          <p:spPr>
            <a:xfrm>
              <a:off x="4130834" y="2904541"/>
              <a:ext cx="6428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bg1"/>
                  </a:solidFill>
                  <a:latin typeface="에스코어 드림 7 ExtraBold" panose="020B0803030302020204" pitchFamily="34" charset="-127"/>
                  <a:ea typeface="에스코어 드림 4 Regular" panose="020B0503030302020204" pitchFamily="34" charset="-127"/>
                  <a:cs typeface="Arial" pitchFamily="34" charset="0"/>
                </a:rPr>
                <a:t>02</a:t>
              </a:r>
              <a:endParaRPr lang="ko-KR" altLang="en-US" sz="2400" b="1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endParaRPr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4130834" y="3824005"/>
            <a:ext cx="4382763" cy="929628"/>
            <a:chOff x="4130834" y="3867894"/>
            <a:chExt cx="4382763" cy="929628"/>
          </a:xfrm>
        </p:grpSpPr>
        <p:sp>
          <p:nvSpPr>
            <p:cNvPr id="52" name="Oval 51"/>
            <p:cNvSpPr/>
            <p:nvPr/>
          </p:nvSpPr>
          <p:spPr>
            <a:xfrm>
              <a:off x="4164238" y="3952343"/>
              <a:ext cx="576064" cy="57606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rgbClr val="32AEB8"/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</a:endParaRPr>
            </a:p>
          </p:txBody>
        </p:sp>
        <p:grpSp>
          <p:nvGrpSpPr>
            <p:cNvPr id="59" name="Group 58"/>
            <p:cNvGrpSpPr/>
            <p:nvPr/>
          </p:nvGrpSpPr>
          <p:grpSpPr>
            <a:xfrm>
              <a:off x="4841187" y="3867894"/>
              <a:ext cx="3672410" cy="929628"/>
              <a:chOff x="803639" y="3362835"/>
              <a:chExt cx="2059658" cy="929628"/>
            </a:xfrm>
          </p:grpSpPr>
          <p:sp>
            <p:nvSpPr>
              <p:cNvPr id="60" name="TextBox 59"/>
              <p:cNvSpPr txBox="1"/>
              <p:nvPr/>
            </p:nvSpPr>
            <p:spPr>
              <a:xfrm>
                <a:off x="803639" y="3646132"/>
                <a:ext cx="174714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ko-KR" altLang="en-U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  <a:cs typeface="Arial" pitchFamily="34" charset="0"/>
                  </a:rPr>
                  <a:t>부가 </a:t>
                </a:r>
                <a:r>
                  <a:rPr lang="ko-KR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  <a:cs typeface="Arial" pitchFamily="34" charset="0"/>
                  </a:rPr>
                  <a:t>기능을 위해 날씨 및 위치 기반 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  <a:cs typeface="Arial" pitchFamily="34" charset="0"/>
                  </a:rPr>
                  <a:t>API</a:t>
                </a:r>
                <a:r>
                  <a:rPr lang="ko-KR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  <a:cs typeface="Arial" pitchFamily="34" charset="0"/>
                  </a:rPr>
                  <a:t>를 사용하였으나 최대한으로 활용하지 </a:t>
                </a:r>
                <a:r>
                  <a:rPr lang="ko-KR" altLang="en-U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  <a:cs typeface="Arial" pitchFamily="34" charset="0"/>
                  </a:rPr>
                  <a:t>못함</a:t>
                </a:r>
                <a:endPara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endParaRP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altLang="ko-KR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  <a:cs typeface="Arial" pitchFamily="34" charset="0"/>
                  </a:rPr>
                  <a:t>‘</a:t>
                </a:r>
                <a:r>
                  <a:rPr lang="ko-KR" altLang="en-U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  <a:cs typeface="Arial" pitchFamily="34" charset="0"/>
                  </a:rPr>
                  <a:t>필수 관광지</a:t>
                </a:r>
                <a:r>
                  <a:rPr lang="en-US" altLang="ko-KR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  <a:cs typeface="Arial" pitchFamily="34" charset="0"/>
                  </a:rPr>
                  <a:t>‘, ‘</a:t>
                </a:r>
                <a:r>
                  <a:rPr lang="ko-KR" altLang="en-U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  <a:cs typeface="Arial" pitchFamily="34" charset="0"/>
                  </a:rPr>
                  <a:t>여행 일정</a:t>
                </a:r>
                <a:r>
                  <a:rPr lang="en-US" altLang="ko-KR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  <a:cs typeface="Arial" pitchFamily="34" charset="0"/>
                  </a:rPr>
                  <a:t>(</a:t>
                </a:r>
                <a:r>
                  <a:rPr lang="ko-KR" altLang="en-U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  <a:cs typeface="Arial" pitchFamily="34" charset="0"/>
                  </a:rPr>
                  <a:t>코스</a:t>
                </a:r>
                <a:r>
                  <a:rPr lang="en-US" altLang="ko-KR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  <a:cs typeface="Arial" pitchFamily="34" charset="0"/>
                  </a:rPr>
                  <a:t>)’ </a:t>
                </a:r>
                <a:r>
                  <a:rPr lang="ko-KR" altLang="en-U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  <a:cs typeface="Arial" pitchFamily="34" charset="0"/>
                  </a:rPr>
                  <a:t>관련 개발 생략</a:t>
                </a:r>
                <a:endPara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endParaRPr>
              </a:p>
            </p:txBody>
          </p:sp>
          <p:sp>
            <p:nvSpPr>
              <p:cNvPr id="61" name="TextBox 60"/>
              <p:cNvSpPr txBox="1"/>
              <p:nvPr/>
            </p:nvSpPr>
            <p:spPr>
              <a:xfrm>
                <a:off x="803640" y="3362835"/>
                <a:ext cx="205965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  <a:cs typeface="Arial" pitchFamily="34" charset="0"/>
                  </a:rPr>
                  <a:t>아쉬운 </a:t>
                </a:r>
                <a:r>
                  <a:rPr lang="ko-KR" altLang="en-US" sz="14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  <a:cs typeface="Arial" pitchFamily="34" charset="0"/>
                  </a:rPr>
                  <a:t>활용도</a:t>
                </a:r>
                <a:endParaRPr lang="ko-KR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Arial" pitchFamily="34" charset="0"/>
                </a:endParaRPr>
              </a:p>
            </p:txBody>
          </p:sp>
        </p:grpSp>
        <p:sp>
          <p:nvSpPr>
            <p:cNvPr id="64" name="TextBox 63"/>
            <p:cNvSpPr txBox="1"/>
            <p:nvPr/>
          </p:nvSpPr>
          <p:spPr>
            <a:xfrm>
              <a:off x="4130834" y="4009543"/>
              <a:ext cx="6428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bg1"/>
                  </a:solidFill>
                  <a:latin typeface="에스코어 드림 7 ExtraBold" panose="020B0803030302020204" pitchFamily="34" charset="-127"/>
                  <a:ea typeface="에스코어 드림 4 Regular" panose="020B0503030302020204" pitchFamily="34" charset="-127"/>
                  <a:cs typeface="Arial" pitchFamily="34" charset="0"/>
                </a:rPr>
                <a:t>03</a:t>
              </a:r>
              <a:endParaRPr lang="ko-KR" altLang="en-US" sz="2400" b="1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endParaRPr>
            </a:p>
          </p:txBody>
        </p:sp>
      </p:grpSp>
      <p:sp>
        <p:nvSpPr>
          <p:cNvPr id="70" name="TextBox 69"/>
          <p:cNvSpPr txBox="1"/>
          <p:nvPr/>
        </p:nvSpPr>
        <p:spPr>
          <a:xfrm>
            <a:off x="8460432" y="65038"/>
            <a:ext cx="683568" cy="215444"/>
          </a:xfrm>
          <a:prstGeom prst="rect">
            <a:avLst/>
          </a:prstGeom>
          <a:solidFill>
            <a:srgbClr val="32AEB8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dirty="0" smtClean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8/</a:t>
            </a:r>
            <a:r>
              <a:rPr lang="en-US" altLang="ko-KR" sz="500" dirty="0" smtClean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9</a:t>
            </a:r>
            <a:r>
              <a:rPr lang="en-US" altLang="ko-KR" sz="800" dirty="0" smtClean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800" dirty="0" smtClean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한계점</a:t>
            </a:r>
            <a:endParaRPr lang="ko-KR" altLang="en-US" sz="8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pic>
        <p:nvPicPr>
          <p:cNvPr id="1026" name="Picture 2" descr="1495764105_982723999.jp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152" b="100000" l="0" r="100000">
                        <a14:foregroundMark x1="17143" y1="72779" x2="17143" y2="72779"/>
                        <a14:foregroundMark x1="13143" y1="73352" x2="13143" y2="73352"/>
                        <a14:foregroundMark x1="2571" y1="63610" x2="2571" y2="63610"/>
                        <a14:foregroundMark x1="1429" y1="71633" x2="1429" y2="716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60055"/>
            <a:ext cx="3630062" cy="3619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8160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ame 16"/>
          <p:cNvSpPr/>
          <p:nvPr/>
        </p:nvSpPr>
        <p:spPr>
          <a:xfrm>
            <a:off x="215516" y="177378"/>
            <a:ext cx="8712968" cy="4788744"/>
          </a:xfrm>
          <a:prstGeom prst="frame">
            <a:avLst>
              <a:gd name="adj1" fmla="val 89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에스코어 드림 7 ExtraBold" panose="020B08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651775" y="0"/>
            <a:ext cx="2016224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7 ExtraBold" panose="020B08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0" name="Text Placeholder 1"/>
          <p:cNvSpPr txBox="1">
            <a:spLocks/>
          </p:cNvSpPr>
          <p:nvPr/>
        </p:nvSpPr>
        <p:spPr>
          <a:xfrm>
            <a:off x="6763892" y="771302"/>
            <a:ext cx="1800200" cy="144040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ko-KR" altLang="en-US" sz="2800" b="1" dirty="0" smtClean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 pitchFamily="34" charset="0"/>
              </a:rPr>
              <a:t>참고 자료</a:t>
            </a:r>
            <a:endParaRPr lang="en-US" altLang="ko-KR" sz="2800" b="1" dirty="0" smtClean="0">
              <a:solidFill>
                <a:schemeClr val="bg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Arial" pitchFamily="34" charset="0"/>
            </a:endParaRPr>
          </a:p>
          <a:p>
            <a:pPr marL="0" indent="0" algn="r">
              <a:buNone/>
            </a:pPr>
            <a:r>
              <a:rPr lang="en-US" altLang="ko-KR" sz="2800" b="1" dirty="0" smtClean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 pitchFamily="34" charset="0"/>
              </a:rPr>
              <a:t>&amp; </a:t>
            </a:r>
            <a:r>
              <a:rPr lang="ko-KR" altLang="en-US" sz="2800" b="1" dirty="0" smtClean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 pitchFamily="34" charset="0"/>
              </a:rPr>
              <a:t>활용 </a:t>
            </a:r>
            <a:r>
              <a:rPr lang="ko-KR" altLang="en-US" sz="2800" b="1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 pitchFamily="34" charset="0"/>
              </a:rPr>
              <a:t>툴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721355" y="483517"/>
            <a:ext cx="5564214" cy="1999127"/>
            <a:chOff x="3687661" y="1203598"/>
            <a:chExt cx="2252491" cy="2333393"/>
          </a:xfrm>
        </p:grpSpPr>
        <p:sp>
          <p:nvSpPr>
            <p:cNvPr id="22" name="TextBox 21"/>
            <p:cNvSpPr txBox="1"/>
            <p:nvPr/>
          </p:nvSpPr>
          <p:spPr>
            <a:xfrm>
              <a:off x="3687661" y="1568863"/>
              <a:ext cx="2252491" cy="19681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050" dirty="0" smtClean="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사이토 </a:t>
              </a:r>
              <a:r>
                <a:rPr lang="ko-KR" altLang="en-US" sz="1050" dirty="0" err="1" smtClean="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고키</a:t>
              </a:r>
              <a:r>
                <a:rPr lang="en-US" altLang="ko-KR" sz="1050" dirty="0" smtClean="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. (2019). </a:t>
              </a:r>
              <a:r>
                <a:rPr lang="ko-KR" altLang="en-US" sz="1050" dirty="0" smtClean="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밑바닥부터 </a:t>
              </a:r>
              <a:r>
                <a:rPr lang="ko-KR" altLang="en-US" sz="1050" dirty="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시작하는 </a:t>
              </a:r>
              <a:r>
                <a:rPr lang="ko-KR" altLang="en-US" sz="1050" dirty="0" err="1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딥러닝</a:t>
              </a:r>
              <a:r>
                <a:rPr lang="ko-KR" altLang="en-US" sz="1050" dirty="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 </a:t>
              </a:r>
              <a:r>
                <a:rPr lang="en-US" altLang="ko-KR" sz="1050" dirty="0" smtClean="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2.</a:t>
              </a: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050" dirty="0" err="1" smtClean="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오렐리앙</a:t>
              </a:r>
              <a:r>
                <a:rPr lang="ko-KR" altLang="en-US" sz="1050" dirty="0" smtClean="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 </a:t>
              </a:r>
              <a:r>
                <a:rPr lang="ko-KR" altLang="en-US" sz="1050" dirty="0" err="1" smtClean="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제롱</a:t>
              </a:r>
              <a:r>
                <a:rPr lang="en-US" altLang="ko-KR" sz="1050" dirty="0" smtClean="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. (2018). </a:t>
              </a:r>
              <a:r>
                <a:rPr lang="ko-KR" altLang="en-US" sz="1050" dirty="0" err="1" smtClean="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핸즈온</a:t>
              </a:r>
              <a:r>
                <a:rPr lang="ko-KR" altLang="en-US" sz="1050" dirty="0" smtClean="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 </a:t>
              </a:r>
              <a:r>
                <a:rPr lang="ko-KR" altLang="en-US" sz="1050" dirty="0" err="1" smtClean="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머신러닝</a:t>
              </a:r>
              <a:r>
                <a:rPr lang="en-US" altLang="ko-KR" sz="1050" dirty="0" smtClean="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.</a:t>
              </a: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050" dirty="0" err="1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전창욱</a:t>
              </a:r>
              <a:r>
                <a:rPr lang="en-US" altLang="ko-KR" sz="1050" dirty="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·</a:t>
              </a:r>
              <a:r>
                <a:rPr lang="ko-KR" altLang="en-US" sz="1050" dirty="0" err="1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최태균</a:t>
              </a:r>
              <a:r>
                <a:rPr lang="en-US" altLang="ko-KR" sz="1050" dirty="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·</a:t>
              </a:r>
              <a:r>
                <a:rPr lang="ko-KR" altLang="en-US" sz="1050" dirty="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조중현</a:t>
              </a:r>
              <a:r>
                <a:rPr lang="en-US" altLang="ko-KR" sz="1050" dirty="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. (2019). </a:t>
              </a:r>
              <a:r>
                <a:rPr lang="ko-KR" altLang="en-US" sz="1050" dirty="0" err="1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텐서플로와</a:t>
              </a:r>
              <a:r>
                <a:rPr lang="ko-KR" altLang="en-US" sz="1050" dirty="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 </a:t>
              </a:r>
              <a:r>
                <a:rPr lang="ko-KR" altLang="en-US" sz="1050" dirty="0" err="1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머신러닝으로</a:t>
              </a:r>
              <a:r>
                <a:rPr lang="ko-KR" altLang="en-US" sz="1050" dirty="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 시작하는 자연어 처리</a:t>
              </a:r>
              <a:r>
                <a:rPr lang="en-US" altLang="ko-KR" sz="1050" dirty="0" smtClean="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.</a:t>
              </a: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050" dirty="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이대근</a:t>
              </a:r>
              <a:r>
                <a:rPr lang="en-US" altLang="ko-KR" sz="1050" dirty="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. (2019). SNS </a:t>
              </a:r>
              <a:r>
                <a:rPr lang="ko-KR" altLang="en-US" sz="1050" dirty="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정보 기반의 인공지능 </a:t>
              </a:r>
              <a:r>
                <a:rPr lang="ko-KR" altLang="en-US" sz="1050" dirty="0" err="1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챗봇</a:t>
              </a:r>
              <a:r>
                <a:rPr lang="ko-KR" altLang="en-US" sz="1050" dirty="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 플랫폼 설계 및 구현</a:t>
              </a:r>
              <a:r>
                <a:rPr lang="en-US" altLang="ko-KR" sz="1050" dirty="0" smtClean="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.</a:t>
              </a: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050" dirty="0" err="1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문소정</a:t>
              </a:r>
              <a:r>
                <a:rPr lang="en-US" altLang="ko-KR" sz="1050" dirty="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-</a:t>
              </a:r>
              <a:r>
                <a:rPr lang="ko-KR" altLang="en-US" sz="1050" dirty="0" smtClean="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제주대학교</a:t>
              </a:r>
              <a:r>
                <a:rPr lang="en-US" altLang="ko-KR" sz="1050" dirty="0" smtClean="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. (2019). </a:t>
              </a:r>
              <a:r>
                <a:rPr lang="ko-KR" altLang="en-US" sz="1050" dirty="0" smtClean="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제주</a:t>
              </a:r>
              <a:r>
                <a:rPr lang="en-US" altLang="ko-KR" sz="1050" dirty="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EV</a:t>
              </a:r>
              <a:r>
                <a:rPr lang="ko-KR" altLang="en-US" sz="1050" dirty="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콜센터 민원 분석을 통한 </a:t>
              </a:r>
              <a:r>
                <a:rPr lang="en-US" altLang="ko-KR" sz="1050" dirty="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EV FAQ </a:t>
              </a:r>
              <a:r>
                <a:rPr lang="ko-KR" altLang="en-US" sz="1050" dirty="0" err="1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챗봇</a:t>
              </a:r>
              <a:r>
                <a:rPr lang="ko-KR" altLang="en-US" sz="1050" dirty="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 </a:t>
              </a:r>
              <a:r>
                <a:rPr lang="ko-KR" altLang="en-US" sz="1050" dirty="0" smtClean="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설계</a:t>
              </a:r>
              <a:r>
                <a:rPr lang="en-US" altLang="ko-KR" sz="1050" dirty="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.</a:t>
              </a:r>
              <a:endParaRPr lang="en-US" altLang="ko-KR" sz="105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endParaRPr>
            </a:p>
            <a:p>
              <a:endPara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Arial" pitchFamily="34" charset="0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687661" y="1203598"/>
              <a:ext cx="225249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rial" pitchFamily="34" charset="0"/>
                </a:rPr>
                <a:t>참고 자료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 pitchFamily="34" charset="0"/>
              </a:endParaRP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2135310" y="2554653"/>
            <a:ext cx="2736304" cy="233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 pitchFamily="34" charset="0"/>
              </a:rPr>
              <a:t>활용 툴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Arial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57" t="22578" r="26622" b="22076"/>
          <a:stretch/>
        </p:blipFill>
        <p:spPr>
          <a:xfrm>
            <a:off x="620268" y="2992025"/>
            <a:ext cx="1656184" cy="72008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4437" y="2970882"/>
            <a:ext cx="657683" cy="76236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776" y="2982794"/>
            <a:ext cx="1860966" cy="76130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3086" y="6236096"/>
            <a:ext cx="298942" cy="29894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1" t="20457" r="6128" b="27107"/>
          <a:stretch/>
        </p:blipFill>
        <p:spPr>
          <a:xfrm>
            <a:off x="405512" y="4062910"/>
            <a:ext cx="1961796" cy="653932"/>
          </a:xfrm>
          <a:prstGeom prst="rect">
            <a:avLst/>
          </a:prstGeom>
        </p:spPr>
      </p:pic>
      <p:pic>
        <p:nvPicPr>
          <p:cNvPr id="6152" name="Picture 8" descr="File:Keras Logo.jpg - Wikimedia Commons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93" y="4028144"/>
            <a:ext cx="653932" cy="653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69" b="16980"/>
          <a:stretch/>
        </p:blipFill>
        <p:spPr>
          <a:xfrm>
            <a:off x="3655680" y="3921477"/>
            <a:ext cx="1481066" cy="936799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6786" y="3930373"/>
            <a:ext cx="849473" cy="849473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7884368" y="65038"/>
            <a:ext cx="1259632" cy="215444"/>
          </a:xfrm>
          <a:prstGeom prst="rect">
            <a:avLst/>
          </a:prstGeom>
          <a:solidFill>
            <a:srgbClr val="32AEB8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dirty="0" smtClean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9/</a:t>
            </a:r>
            <a:r>
              <a:rPr lang="en-US" altLang="ko-KR" sz="500" dirty="0" smtClean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9</a:t>
            </a:r>
            <a:r>
              <a:rPr lang="en-US" altLang="ko-KR" sz="800" dirty="0" smtClean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800" dirty="0" smtClean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참고 자료 </a:t>
            </a:r>
            <a:r>
              <a:rPr lang="en-US" altLang="ko-KR" sz="800" dirty="0" smtClean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&amp; </a:t>
            </a:r>
            <a:r>
              <a:rPr lang="ko-KR" altLang="en-US" sz="800" dirty="0" smtClean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활용 툴</a:t>
            </a:r>
            <a:endParaRPr lang="ko-KR" altLang="en-US" sz="8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2219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3561194"/>
            <a:ext cx="9144000" cy="576063"/>
          </a:xfrm>
        </p:spPr>
        <p:txBody>
          <a:bodyPr/>
          <a:lstStyle/>
          <a:p>
            <a:r>
              <a:rPr lang="ko-KR" altLang="en-US" smtClean="0">
                <a:ea typeface="에스코어 드림 7 ExtraBold" panose="020B0803030302020204" pitchFamily="34" charset="-127"/>
              </a:rPr>
              <a:t>감사합니다</a:t>
            </a:r>
            <a:endParaRPr lang="ko-KR" altLang="en-US" sz="3600" dirty="0">
              <a:ea typeface="에스코어 드림 7 ExtraBold" panose="020B0803030302020204" pitchFamily="34" charset="-127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-148" y="4122018"/>
            <a:ext cx="9144000" cy="288032"/>
          </a:xfrm>
        </p:spPr>
        <p:txBody>
          <a:bodyPr/>
          <a:lstStyle/>
          <a:p>
            <a:pPr lvl="0"/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코로나 조심하세요</a:t>
            </a:r>
            <a:endParaRPr lang="en-US" altLang="ko-KR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3148223" y="469023"/>
            <a:ext cx="2847257" cy="2847257"/>
            <a:chOff x="-230076" y="781811"/>
            <a:chExt cx="3794133" cy="3794133"/>
          </a:xfrm>
        </p:grpSpPr>
        <p:sp>
          <p:nvSpPr>
            <p:cNvPr id="5" name="타원 4"/>
            <p:cNvSpPr/>
            <p:nvPr/>
          </p:nvSpPr>
          <p:spPr>
            <a:xfrm>
              <a:off x="-230076" y="781811"/>
              <a:ext cx="3794133" cy="3794133"/>
            </a:xfrm>
            <a:prstGeom prst="ellipse">
              <a:avLst/>
            </a:prstGeom>
            <a:solidFill>
              <a:srgbClr val="32AE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에스코어 드림 4 Regular" panose="020B0503030302020204" pitchFamily="34" charset="-127"/>
              </a:endParaRPr>
            </a:p>
          </p:txBody>
        </p:sp>
        <p:sp>
          <p:nvSpPr>
            <p:cNvPr id="6" name="타원 5"/>
            <p:cNvSpPr/>
            <p:nvPr/>
          </p:nvSpPr>
          <p:spPr>
            <a:xfrm>
              <a:off x="92179" y="1104066"/>
              <a:ext cx="3149623" cy="3149623"/>
            </a:xfrm>
            <a:prstGeom prst="ellipse">
              <a:avLst/>
            </a:prstGeom>
            <a:blipFill dpi="0"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에스코어 드림 4 Regular" panose="020B0503030302020204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1455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ame 16"/>
          <p:cNvSpPr/>
          <p:nvPr/>
        </p:nvSpPr>
        <p:spPr>
          <a:xfrm>
            <a:off x="215516" y="177378"/>
            <a:ext cx="8712968" cy="4788744"/>
          </a:xfrm>
          <a:prstGeom prst="frame">
            <a:avLst>
              <a:gd name="adj1" fmla="val 89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에스코어 드림 7 ExtraBold" panose="020B08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651775" y="0"/>
            <a:ext cx="2016224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7 ExtraBold" panose="020B08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0" name="Text Placeholder 1"/>
          <p:cNvSpPr txBox="1">
            <a:spLocks/>
          </p:cNvSpPr>
          <p:nvPr/>
        </p:nvSpPr>
        <p:spPr>
          <a:xfrm>
            <a:off x="6763892" y="771302"/>
            <a:ext cx="1800200" cy="144040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ko-KR" altLang="en-US" sz="2800" b="1" dirty="0" smtClean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 pitchFamily="34" charset="0"/>
              </a:rPr>
              <a:t>심심이</a:t>
            </a:r>
            <a:endParaRPr lang="ko-KR" altLang="en-US" sz="2000" b="1" dirty="0">
              <a:solidFill>
                <a:schemeClr val="bg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Arial" pitchFamily="34" charset="0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3858595" y="300842"/>
            <a:ext cx="2737121" cy="3882893"/>
            <a:chOff x="2771800" y="699542"/>
            <a:chExt cx="3096344" cy="4392488"/>
          </a:xfrm>
        </p:grpSpPr>
        <p:sp>
          <p:nvSpPr>
            <p:cNvPr id="7" name="모서리가 둥근 직사각형 6"/>
            <p:cNvSpPr/>
            <p:nvPr/>
          </p:nvSpPr>
          <p:spPr>
            <a:xfrm>
              <a:off x="2771800" y="699542"/>
              <a:ext cx="3096344" cy="4392488"/>
            </a:xfrm>
            <a:prstGeom prst="round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에스코어 드림 4 Regular" panose="020B0503030302020204" pitchFamily="34" charset="-127"/>
              </a:endParaRPr>
            </a:p>
          </p:txBody>
        </p:sp>
        <p:pic>
          <p:nvPicPr>
            <p:cNvPr id="8" name="Picture 2" descr="http://s3.ap-northeast-2.amazonaws.com/cloimage/home/rails/clo/public/ckeditor_assets/pictures/477/content_4.pn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879" b="9320"/>
            <a:stretch/>
          </p:blipFill>
          <p:spPr bwMode="auto">
            <a:xfrm>
              <a:off x="3023828" y="898802"/>
              <a:ext cx="2592288" cy="39939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그룹 8"/>
          <p:cNvGrpSpPr/>
          <p:nvPr/>
        </p:nvGrpSpPr>
        <p:grpSpPr>
          <a:xfrm>
            <a:off x="339460" y="946144"/>
            <a:ext cx="3663015" cy="2592288"/>
            <a:chOff x="2226695" y="1635646"/>
            <a:chExt cx="4680520" cy="3312368"/>
          </a:xfrm>
        </p:grpSpPr>
        <p:sp>
          <p:nvSpPr>
            <p:cNvPr id="10" name="모서리가 둥근 직사각형 9"/>
            <p:cNvSpPr/>
            <p:nvPr/>
          </p:nvSpPr>
          <p:spPr>
            <a:xfrm>
              <a:off x="2226695" y="1635646"/>
              <a:ext cx="4680520" cy="331236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에스코어 드림 4 Regular" panose="020B0503030302020204" pitchFamily="34" charset="-127"/>
              </a:endParaRPr>
            </a:p>
          </p:txBody>
        </p:sp>
        <p:pic>
          <p:nvPicPr>
            <p:cNvPr id="11" name="Picture 2" descr="심심이 근황 &gt; 유머게시판 (썰,짤) | 카카영 - 판타지,무협,로판,BL,로맨스 소설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73707" y="1851675"/>
              <a:ext cx="4186495" cy="28803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Rectangle 4"/>
          <p:cNvSpPr/>
          <p:nvPr/>
        </p:nvSpPr>
        <p:spPr>
          <a:xfrm>
            <a:off x="541457" y="4324022"/>
            <a:ext cx="3259023" cy="3908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질 나쁜 데이터 수집</a:t>
            </a:r>
            <a:endParaRPr lang="ko-KR" altLang="en-US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13" name="Rectangle 4"/>
          <p:cNvSpPr/>
          <p:nvPr/>
        </p:nvSpPr>
        <p:spPr>
          <a:xfrm>
            <a:off x="4081384" y="4307199"/>
            <a:ext cx="2291543" cy="4071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질문 파악 문제</a:t>
            </a:r>
            <a:endParaRPr lang="ko-KR" altLang="en-US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45428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/>
          <p:cNvGrpSpPr/>
          <p:nvPr/>
        </p:nvGrpSpPr>
        <p:grpSpPr>
          <a:xfrm>
            <a:off x="1239043" y="1360312"/>
            <a:ext cx="6665915" cy="1640219"/>
            <a:chOff x="1315025" y="538360"/>
            <a:chExt cx="7859222" cy="1933845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15025" y="538360"/>
              <a:ext cx="7859222" cy="1933845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461678" y="2211710"/>
              <a:ext cx="1009104" cy="236509"/>
            </a:xfrm>
            <a:prstGeom prst="rect">
              <a:avLst/>
            </a:prstGeom>
          </p:spPr>
        </p:pic>
      </p:grpSp>
      <p:grpSp>
        <p:nvGrpSpPr>
          <p:cNvPr id="5" name="그룹 4"/>
          <p:cNvGrpSpPr/>
          <p:nvPr/>
        </p:nvGrpSpPr>
        <p:grpSpPr>
          <a:xfrm>
            <a:off x="2874455" y="195486"/>
            <a:ext cx="3395091" cy="648072"/>
            <a:chOff x="2627784" y="123478"/>
            <a:chExt cx="3395091" cy="648072"/>
          </a:xfrm>
        </p:grpSpPr>
        <p:sp>
          <p:nvSpPr>
            <p:cNvPr id="12" name="Rectangle 4"/>
            <p:cNvSpPr/>
            <p:nvPr/>
          </p:nvSpPr>
          <p:spPr>
            <a:xfrm>
              <a:off x="2627784" y="123478"/>
              <a:ext cx="3395091" cy="64807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에스코어 드림 7 ExtraBold" panose="020B08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17" name="Text Placeholder 1"/>
            <p:cNvSpPr txBox="1">
              <a:spLocks/>
            </p:cNvSpPr>
            <p:nvPr/>
          </p:nvSpPr>
          <p:spPr>
            <a:xfrm>
              <a:off x="3443231" y="244258"/>
              <a:ext cx="1764196" cy="406512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ko-KR" altLang="en-US" sz="2400" b="1" dirty="0" smtClean="0">
                  <a:solidFill>
                    <a:schemeClr val="bg1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rial" pitchFamily="34" charset="0"/>
                </a:rPr>
                <a:t>문제 정의</a:t>
              </a:r>
              <a:r>
                <a:rPr lang="en-US" altLang="ko-KR" sz="2400" b="1" dirty="0">
                  <a:solidFill>
                    <a:schemeClr val="bg1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rial" pitchFamily="34" charset="0"/>
                </a:rPr>
                <a:t> </a:t>
              </a:r>
              <a:r>
                <a:rPr lang="en-US" altLang="ko-KR" sz="2400" b="1" dirty="0" smtClean="0">
                  <a:solidFill>
                    <a:schemeClr val="bg1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rial" pitchFamily="34" charset="0"/>
                </a:rPr>
                <a:t>1</a:t>
              </a:r>
              <a:endParaRPr lang="ko-KR" altLang="en-US" sz="2400" b="1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 pitchFamily="34" charset="0"/>
              </a:endParaRPr>
            </a:p>
          </p:txBody>
        </p:sp>
      </p:grpSp>
      <p:sp>
        <p:nvSpPr>
          <p:cNvPr id="6" name="아래쪽 화살표 5"/>
          <p:cNvSpPr/>
          <p:nvPr/>
        </p:nvSpPr>
        <p:spPr>
          <a:xfrm>
            <a:off x="4303112" y="3357304"/>
            <a:ext cx="537776" cy="438582"/>
          </a:xfrm>
          <a:prstGeom prst="downArrow">
            <a:avLst/>
          </a:prstGeom>
          <a:solidFill>
            <a:srgbClr val="F2A4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에스코어 드림 4 Regular" panose="020B0503030302020204" pitchFamily="34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403648" y="4065915"/>
            <a:ext cx="633670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도내 관광지 데이터 통합 관리 담당 없음</a:t>
            </a:r>
            <a:endParaRPr lang="ko-KR" altLang="en-US" sz="28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에스코어 드림 6 Bold" panose="020B0703030302020204" pitchFamily="34" charset="-127"/>
              <a:ea typeface="에스코어 드림 6 Bold" panose="020B0703030302020204" pitchFamily="34" charset="-127"/>
              <a:cs typeface="Arial" pitchFamily="34" charset="0"/>
            </a:endParaRPr>
          </a:p>
          <a:p>
            <a:endParaRPr lang="ko-KR" altLang="en-US" sz="2800" dirty="0">
              <a:solidFill>
                <a:schemeClr val="bg1"/>
              </a:solidFill>
              <a:ea typeface="에스코어 드림 4 Regular" panose="020B0503030302020204" pitchFamily="34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316416" y="65038"/>
            <a:ext cx="827584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dirty="0" smtClean="0">
                <a:solidFill>
                  <a:srgbClr val="32AEB8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1/</a:t>
            </a:r>
            <a:r>
              <a:rPr lang="en-US" altLang="ko-KR" sz="500" dirty="0">
                <a:solidFill>
                  <a:srgbClr val="32AEB8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9</a:t>
            </a:r>
            <a:r>
              <a:rPr lang="en-US" altLang="ko-KR" sz="800" dirty="0" smtClean="0">
                <a:solidFill>
                  <a:srgbClr val="32AEB8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800" dirty="0" smtClean="0">
                <a:solidFill>
                  <a:srgbClr val="32AEB8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문제 정의</a:t>
            </a:r>
            <a:endParaRPr lang="ko-KR" altLang="en-US" sz="800" dirty="0">
              <a:solidFill>
                <a:srgbClr val="32AEB8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7051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2874455" y="195486"/>
            <a:ext cx="3395091" cy="648072"/>
            <a:chOff x="2627784" y="123478"/>
            <a:chExt cx="3395091" cy="648072"/>
          </a:xfrm>
        </p:grpSpPr>
        <p:sp>
          <p:nvSpPr>
            <p:cNvPr id="12" name="Rectangle 4"/>
            <p:cNvSpPr/>
            <p:nvPr/>
          </p:nvSpPr>
          <p:spPr>
            <a:xfrm>
              <a:off x="2627784" y="123478"/>
              <a:ext cx="3395091" cy="64807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에스코어 드림 7 ExtraBold" panose="020B08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17" name="Text Placeholder 1"/>
            <p:cNvSpPr txBox="1">
              <a:spLocks/>
            </p:cNvSpPr>
            <p:nvPr/>
          </p:nvSpPr>
          <p:spPr>
            <a:xfrm>
              <a:off x="3443231" y="244258"/>
              <a:ext cx="1764196" cy="406512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ko-KR" altLang="en-US" sz="2400" b="1" dirty="0" smtClean="0">
                  <a:solidFill>
                    <a:schemeClr val="bg1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rial" pitchFamily="34" charset="0"/>
                </a:rPr>
                <a:t>문제 정의</a:t>
              </a:r>
              <a:r>
                <a:rPr lang="en-US" altLang="ko-KR" sz="2400" b="1" dirty="0">
                  <a:solidFill>
                    <a:schemeClr val="bg1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rial" pitchFamily="34" charset="0"/>
                </a:rPr>
                <a:t> </a:t>
              </a:r>
              <a:r>
                <a:rPr lang="en-US" altLang="ko-KR" sz="2400" b="1" dirty="0" smtClean="0">
                  <a:solidFill>
                    <a:schemeClr val="bg1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rial" pitchFamily="34" charset="0"/>
                </a:rPr>
                <a:t>2</a:t>
              </a:r>
              <a:endParaRPr lang="ko-KR" altLang="en-US" sz="2400" b="1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 pitchFamily="34" charset="0"/>
              </a:endParaRPr>
            </a:p>
          </p:txBody>
        </p:sp>
      </p:grpSp>
      <p:sp>
        <p:nvSpPr>
          <p:cNvPr id="6" name="아래쪽 화살표 5"/>
          <p:cNvSpPr/>
          <p:nvPr/>
        </p:nvSpPr>
        <p:spPr>
          <a:xfrm rot="16200000">
            <a:off x="5146961" y="2693355"/>
            <a:ext cx="537776" cy="438582"/>
          </a:xfrm>
          <a:prstGeom prst="downArrow">
            <a:avLst/>
          </a:prstGeom>
          <a:solidFill>
            <a:srgbClr val="F2A4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에스코어 드림 4 Regular" panose="020B0503030302020204" pitchFamily="34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416" y="1131590"/>
            <a:ext cx="2687423" cy="36997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3752" y="1131590"/>
            <a:ext cx="1660893" cy="369370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8" name="TextBox 17"/>
          <p:cNvSpPr txBox="1"/>
          <p:nvPr/>
        </p:nvSpPr>
        <p:spPr>
          <a:xfrm>
            <a:off x="5837053" y="1609789"/>
            <a:ext cx="2839403" cy="26057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도내 관광지 </a:t>
            </a:r>
            <a:r>
              <a:rPr lang="ko-KR" altLang="en-US" sz="28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정보 상담 업무 </a:t>
            </a:r>
            <a:endParaRPr lang="en-US" altLang="ko-KR" sz="2800" dirty="0" smtClean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8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자동화 서비스</a:t>
            </a:r>
            <a:endParaRPr lang="en-US" altLang="ko-KR" sz="2800" dirty="0" smtClean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8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부재</a:t>
            </a:r>
            <a:endParaRPr lang="ko-KR" altLang="en-US" sz="28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에스코어 드림 6 Bold" panose="020B0703030302020204" pitchFamily="34" charset="-127"/>
              <a:ea typeface="에스코어 드림 6 Bold" panose="020B0703030302020204" pitchFamily="34" charset="-127"/>
              <a:cs typeface="Arial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316416" y="65038"/>
            <a:ext cx="827584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dirty="0" smtClean="0">
                <a:solidFill>
                  <a:srgbClr val="32AEB8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1/</a:t>
            </a:r>
            <a:r>
              <a:rPr lang="en-US" altLang="ko-KR" sz="500" dirty="0">
                <a:solidFill>
                  <a:srgbClr val="32AEB8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9</a:t>
            </a:r>
            <a:r>
              <a:rPr lang="en-US" altLang="ko-KR" sz="800" dirty="0" smtClean="0">
                <a:solidFill>
                  <a:srgbClr val="32AEB8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800" dirty="0" smtClean="0">
                <a:solidFill>
                  <a:srgbClr val="32AEB8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문제 정의</a:t>
            </a:r>
            <a:endParaRPr lang="ko-KR" altLang="en-US" sz="800" dirty="0">
              <a:solidFill>
                <a:srgbClr val="32AEB8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1279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 descr="D:\Fullppt\PNG이미지\핸드폰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819" y="1128131"/>
            <a:ext cx="2869272" cy="3474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07120" y="420339"/>
            <a:ext cx="4425699" cy="576064"/>
          </a:xfrm>
        </p:spPr>
        <p:txBody>
          <a:bodyPr/>
          <a:lstStyle/>
          <a:p>
            <a:pPr algn="l"/>
            <a:r>
              <a:rPr lang="ko-KR" altLang="en-US" dirty="0" err="1" smtClean="0">
                <a:solidFill>
                  <a:srgbClr val="32AEB8"/>
                </a:solidFill>
                <a:ea typeface="에스코어 드림 7 ExtraBold" panose="020B0803030302020204" pitchFamily="34" charset="-127"/>
              </a:rPr>
              <a:t>챗봇</a:t>
            </a:r>
            <a:r>
              <a:rPr lang="en-US" altLang="ko-KR" dirty="0" smtClean="0">
                <a:solidFill>
                  <a:srgbClr val="32AEB8"/>
                </a:solidFill>
                <a:ea typeface="에스코어 드림 7 ExtraBold" panose="020B0803030302020204" pitchFamily="34" charset="-127"/>
              </a:rPr>
              <a:t>(</a:t>
            </a:r>
            <a:r>
              <a:rPr lang="en-US" altLang="ko-KR" dirty="0" err="1" smtClean="0">
                <a:solidFill>
                  <a:srgbClr val="32AEB8"/>
                </a:solidFill>
                <a:ea typeface="에스코어 드림 7 ExtraBold" panose="020B0803030302020204" pitchFamily="34" charset="-127"/>
              </a:rPr>
              <a:t>Chatbot</a:t>
            </a:r>
            <a:r>
              <a:rPr lang="en-US" altLang="ko-KR" dirty="0">
                <a:solidFill>
                  <a:srgbClr val="32AEB8"/>
                </a:solidFill>
                <a:ea typeface="에스코어 드림 7 ExtraBold" panose="020B0803030302020204" pitchFamily="34" charset="-127"/>
              </a:rPr>
              <a:t>)</a:t>
            </a:r>
            <a:r>
              <a:rPr lang="ko-KR" altLang="en-US" dirty="0" smtClean="0">
                <a:solidFill>
                  <a:srgbClr val="32AEB8"/>
                </a:solidFill>
                <a:ea typeface="에스코어 드림 7 ExtraBold" panose="020B0803030302020204" pitchFamily="34" charset="-127"/>
              </a:rPr>
              <a:t>이란</a:t>
            </a:r>
            <a:r>
              <a:rPr lang="en-US" altLang="ko-KR" dirty="0" smtClean="0">
                <a:solidFill>
                  <a:srgbClr val="32AEB8"/>
                </a:solidFill>
                <a:ea typeface="에스코어 드림 7 ExtraBold" panose="020B0803030302020204" pitchFamily="34" charset="-127"/>
              </a:rPr>
              <a:t>?</a:t>
            </a:r>
            <a:endParaRPr lang="ko-KR" altLang="en-US" dirty="0">
              <a:solidFill>
                <a:srgbClr val="32AEB8"/>
              </a:solidFill>
              <a:ea typeface="에스코어 드림 7 ExtraBold" panose="020B0803030302020204" pitchFamily="34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11434" y="2262835"/>
            <a:ext cx="48526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사용자가 메신저를 이용해 친구와 대화하듯 </a:t>
            </a:r>
            <a:endParaRPr lang="en-US" altLang="ko-KR" dirty="0" smtClean="0">
              <a:solidFill>
                <a:schemeClr val="bg1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ko-KR" altLang="en-US" dirty="0" smtClean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자연스럽게 </a:t>
            </a:r>
            <a:r>
              <a:rPr lang="ko-KR" altLang="en-US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질문을 입력하면</a:t>
            </a:r>
            <a:r>
              <a:rPr lang="en-US" altLang="ko-KR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endParaRPr lang="en-US" altLang="ko-KR" dirty="0" smtClean="0">
              <a:solidFill>
                <a:schemeClr val="bg1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ko-KR" altLang="en-US" dirty="0" smtClean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인공지능 </a:t>
            </a:r>
            <a:r>
              <a:rPr lang="ko-KR" altLang="en-US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기술 기반의 </a:t>
            </a:r>
            <a:r>
              <a:rPr lang="ko-KR" altLang="en-US" dirty="0" err="1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챗봇이</a:t>
            </a:r>
            <a:r>
              <a:rPr lang="ko-KR" altLang="en-US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입력된 대화를 분석하여 마치 사람과 대화하는 것 같은 </a:t>
            </a:r>
            <a:r>
              <a:rPr lang="ko-KR" altLang="en-US" dirty="0" smtClean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응답을 </a:t>
            </a:r>
            <a:r>
              <a:rPr lang="ko-KR" altLang="en-US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제공하는 서비스</a:t>
            </a:r>
            <a:endParaRPr lang="ko-KR" altLang="en-US" sz="1200" dirty="0">
              <a:solidFill>
                <a:schemeClr val="bg1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  <a:cs typeface="Arial" pitchFamily="34" charset="0"/>
            </a:endParaRPr>
          </a:p>
        </p:txBody>
      </p:sp>
      <p:sp>
        <p:nvSpPr>
          <p:cNvPr id="25" name="Round Same Side Corner Rectangle 6"/>
          <p:cNvSpPr>
            <a:spLocks noChangeAspect="1"/>
          </p:cNvSpPr>
          <p:nvPr/>
        </p:nvSpPr>
        <p:spPr>
          <a:xfrm rot="18900000" flipH="1">
            <a:off x="3488086" y="4353516"/>
            <a:ext cx="85363" cy="342232"/>
          </a:xfrm>
          <a:custGeom>
            <a:avLst/>
            <a:gdLst/>
            <a:ahLst/>
            <a:cxnLst/>
            <a:rect l="l" t="t" r="r" b="b"/>
            <a:pathLst>
              <a:path w="1035916" h="4153123">
                <a:moveTo>
                  <a:pt x="277501" y="3759099"/>
                </a:moveTo>
                <a:lnTo>
                  <a:pt x="758408" y="3759099"/>
                </a:lnTo>
                <a:lnTo>
                  <a:pt x="517954" y="4153123"/>
                </a:lnTo>
                <a:close/>
                <a:moveTo>
                  <a:pt x="42612" y="2944898"/>
                </a:moveTo>
                <a:cubicBezTo>
                  <a:pt x="153922" y="2941505"/>
                  <a:pt x="246502" y="2889483"/>
                  <a:pt x="275675" y="2819018"/>
                </a:cubicBezTo>
                <a:cubicBezTo>
                  <a:pt x="304648" y="2892614"/>
                  <a:pt x="403763" y="2945872"/>
                  <a:pt x="521107" y="2945872"/>
                </a:cubicBezTo>
                <a:cubicBezTo>
                  <a:pt x="638453" y="2945872"/>
                  <a:pt x="737567" y="2892613"/>
                  <a:pt x="766540" y="2819017"/>
                </a:cubicBezTo>
                <a:cubicBezTo>
                  <a:pt x="795133" y="2888142"/>
                  <a:pt x="884783" y="2939514"/>
                  <a:pt x="993299" y="2944464"/>
                </a:cubicBezTo>
                <a:lnTo>
                  <a:pt x="776840" y="3657264"/>
                </a:lnTo>
                <a:lnTo>
                  <a:pt x="258940" y="3657264"/>
                </a:lnTo>
                <a:close/>
                <a:moveTo>
                  <a:pt x="809102" y="564558"/>
                </a:moveTo>
                <a:lnTo>
                  <a:pt x="1035914" y="564558"/>
                </a:lnTo>
                <a:lnTo>
                  <a:pt x="1035915" y="2838682"/>
                </a:lnTo>
                <a:cubicBezTo>
                  <a:pt x="1029586" y="2840409"/>
                  <a:pt x="1023074" y="2840731"/>
                  <a:pt x="1016490" y="2840731"/>
                </a:cubicBezTo>
                <a:cubicBezTo>
                  <a:pt x="901952" y="2840731"/>
                  <a:pt x="809102" y="2743612"/>
                  <a:pt x="809101" y="2623810"/>
                </a:cubicBezTo>
                <a:close/>
                <a:moveTo>
                  <a:pt x="310569" y="564558"/>
                </a:moveTo>
                <a:lnTo>
                  <a:pt x="725347" y="564558"/>
                </a:lnTo>
                <a:lnTo>
                  <a:pt x="725347" y="2633342"/>
                </a:lnTo>
                <a:cubicBezTo>
                  <a:pt x="725347" y="2747880"/>
                  <a:pt x="632496" y="2840731"/>
                  <a:pt x="517958" y="2840731"/>
                </a:cubicBezTo>
                <a:cubicBezTo>
                  <a:pt x="403420" y="2840731"/>
                  <a:pt x="310569" y="2747880"/>
                  <a:pt x="310569" y="2633342"/>
                </a:cubicBezTo>
                <a:close/>
                <a:moveTo>
                  <a:pt x="0" y="564557"/>
                </a:moveTo>
                <a:lnTo>
                  <a:pt x="226813" y="564557"/>
                </a:lnTo>
                <a:lnTo>
                  <a:pt x="226813" y="2623810"/>
                </a:lnTo>
                <a:cubicBezTo>
                  <a:pt x="226813" y="2743612"/>
                  <a:pt x="133962" y="2840731"/>
                  <a:pt x="19424" y="2840730"/>
                </a:cubicBezTo>
                <a:cubicBezTo>
                  <a:pt x="12841" y="2840730"/>
                  <a:pt x="6329" y="2840409"/>
                  <a:pt x="0" y="2838682"/>
                </a:cubicBezTo>
                <a:close/>
                <a:moveTo>
                  <a:pt x="71964" y="71964"/>
                </a:moveTo>
                <a:cubicBezTo>
                  <a:pt x="116427" y="27501"/>
                  <a:pt x="177852" y="0"/>
                  <a:pt x="245701" y="0"/>
                </a:cubicBezTo>
                <a:lnTo>
                  <a:pt x="790215" y="0"/>
                </a:lnTo>
                <a:cubicBezTo>
                  <a:pt x="925912" y="0"/>
                  <a:pt x="1035916" y="110004"/>
                  <a:pt x="1035916" y="245701"/>
                </a:cubicBezTo>
                <a:cubicBezTo>
                  <a:pt x="1035916" y="327601"/>
                  <a:pt x="1035915" y="409501"/>
                  <a:pt x="1035915" y="491401"/>
                </a:cubicBezTo>
                <a:lnTo>
                  <a:pt x="0" y="491401"/>
                </a:lnTo>
                <a:lnTo>
                  <a:pt x="0" y="245701"/>
                </a:lnTo>
                <a:cubicBezTo>
                  <a:pt x="0" y="177853"/>
                  <a:pt x="27501" y="116427"/>
                  <a:pt x="71964" y="7196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에스코어 드림 7 ExtraBold" panose="020B08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19" name="그림 개체 틀 18" descr="화면 캡처"/>
          <p:cNvPicPr>
            <a:picLocks noGrp="1" noChangeAspect="1"/>
          </p:cNvPicPr>
          <p:nvPr>
            <p:ph type="pic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5" r="16665"/>
          <a:stretch>
            <a:fillRect/>
          </a:stretch>
        </p:blipFill>
        <p:spPr>
          <a:xfrm>
            <a:off x="7419715" y="1154997"/>
            <a:ext cx="1008062" cy="2555875"/>
          </a:xfrm>
        </p:spPr>
      </p:pic>
      <p:pic>
        <p:nvPicPr>
          <p:cNvPr id="18" name="그림 개체 틀 17" descr="화면 캡처"/>
          <p:cNvPicPr>
            <a:picLocks noGrp="1" noChangeAspect="1"/>
          </p:cNvPicPr>
          <p:nvPr>
            <p:ph type="pic" idx="1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8" b="478"/>
          <a:stretch>
            <a:fillRect/>
          </a:stretch>
        </p:blipFill>
        <p:spPr/>
      </p:pic>
      <p:sp>
        <p:nvSpPr>
          <p:cNvPr id="36" name="Text Placeholder 1"/>
          <p:cNvSpPr txBox="1">
            <a:spLocks/>
          </p:cNvSpPr>
          <p:nvPr/>
        </p:nvSpPr>
        <p:spPr>
          <a:xfrm>
            <a:off x="1008845" y="4268705"/>
            <a:ext cx="6597075" cy="57522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b="1" dirty="0" smtClean="0">
                <a:solidFill>
                  <a:srgbClr val="32AEB8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 pitchFamily="34" charset="0"/>
              </a:rPr>
              <a:t>인공지능 기술의 결합 결정체</a:t>
            </a:r>
            <a:endParaRPr lang="ko-KR" altLang="en-US" b="1" dirty="0">
              <a:solidFill>
                <a:srgbClr val="32AEB8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Arial" pitchFamily="34" charset="0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462130" y="4299942"/>
            <a:ext cx="505476" cy="505476"/>
            <a:chOff x="684872" y="4258449"/>
            <a:chExt cx="505476" cy="505476"/>
          </a:xfrm>
        </p:grpSpPr>
        <p:sp>
          <p:nvSpPr>
            <p:cNvPr id="21" name="Oval 20"/>
            <p:cNvSpPr/>
            <p:nvPr/>
          </p:nvSpPr>
          <p:spPr>
            <a:xfrm flipH="1">
              <a:off x="684872" y="4258449"/>
              <a:ext cx="505476" cy="50547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에스코어 드림 7 ExtraBold" panose="020B08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37" name="Freeform 108">
              <a:extLst>
                <a:ext uri="{FF2B5EF4-FFF2-40B4-BE49-F238E27FC236}">
                  <a16:creationId xmlns:a16="http://schemas.microsoft.com/office/drawing/2014/main" id="{FA8FDE70-0B3F-41A1-AD35-5F67C9750B0D}"/>
                </a:ext>
              </a:extLst>
            </p:cNvPr>
            <p:cNvSpPr/>
            <p:nvPr/>
          </p:nvSpPr>
          <p:spPr>
            <a:xfrm>
              <a:off x="767107" y="4322781"/>
              <a:ext cx="341005" cy="376812"/>
            </a:xfrm>
            <a:custGeom>
              <a:avLst/>
              <a:gdLst/>
              <a:ahLst/>
              <a:cxnLst/>
              <a:rect l="l" t="t" r="r" b="b"/>
              <a:pathLst>
                <a:path w="341005" h="376812">
                  <a:moveTo>
                    <a:pt x="179590" y="105941"/>
                  </a:moveTo>
                  <a:cubicBezTo>
                    <a:pt x="189466" y="103284"/>
                    <a:pt x="200229" y="106383"/>
                    <a:pt x="207502" y="113978"/>
                  </a:cubicBezTo>
                  <a:lnTo>
                    <a:pt x="205155" y="116193"/>
                  </a:lnTo>
                  <a:cubicBezTo>
                    <a:pt x="198727" y="109493"/>
                    <a:pt x="189244" y="106732"/>
                    <a:pt x="180543" y="109027"/>
                  </a:cubicBezTo>
                  <a:cubicBezTo>
                    <a:pt x="171284" y="111470"/>
                    <a:pt x="164597" y="119184"/>
                    <a:pt x="163491" y="128699"/>
                  </a:cubicBezTo>
                  <a:lnTo>
                    <a:pt x="160301" y="128192"/>
                  </a:lnTo>
                  <a:cubicBezTo>
                    <a:pt x="160626" y="125509"/>
                    <a:pt x="161343" y="122953"/>
                    <a:pt x="162397" y="120583"/>
                  </a:cubicBezTo>
                  <a:cubicBezTo>
                    <a:pt x="163188" y="118806"/>
                    <a:pt x="164168" y="117134"/>
                    <a:pt x="165317" y="115593"/>
                  </a:cubicBezTo>
                  <a:close/>
                  <a:moveTo>
                    <a:pt x="184774" y="76800"/>
                  </a:moveTo>
                  <a:cubicBezTo>
                    <a:pt x="189722" y="75892"/>
                    <a:pt x="194950" y="76276"/>
                    <a:pt x="199898" y="78055"/>
                  </a:cubicBezTo>
                  <a:lnTo>
                    <a:pt x="198784" y="81085"/>
                  </a:lnTo>
                  <a:cubicBezTo>
                    <a:pt x="190044" y="77951"/>
                    <a:pt x="180324" y="79705"/>
                    <a:pt x="173557" y="85636"/>
                  </a:cubicBezTo>
                  <a:cubicBezTo>
                    <a:pt x="166357" y="91948"/>
                    <a:pt x="163808" y="101834"/>
                    <a:pt x="167057" y="110845"/>
                  </a:cubicBezTo>
                  <a:lnTo>
                    <a:pt x="163976" y="111813"/>
                  </a:lnTo>
                  <a:cubicBezTo>
                    <a:pt x="161264" y="104174"/>
                    <a:pt x="162206" y="95982"/>
                    <a:pt x="166259" y="89343"/>
                  </a:cubicBezTo>
                  <a:lnTo>
                    <a:pt x="171329" y="83298"/>
                  </a:lnTo>
                  <a:cubicBezTo>
                    <a:pt x="175158" y="79908"/>
                    <a:pt x="179826" y="77708"/>
                    <a:pt x="184774" y="76800"/>
                  </a:cubicBezTo>
                  <a:close/>
                  <a:moveTo>
                    <a:pt x="179076" y="24908"/>
                  </a:moveTo>
                  <a:cubicBezTo>
                    <a:pt x="173882" y="25821"/>
                    <a:pt x="169065" y="28595"/>
                    <a:pt x="165693" y="33023"/>
                  </a:cubicBezTo>
                  <a:lnTo>
                    <a:pt x="165081" y="32645"/>
                  </a:lnTo>
                  <a:lnTo>
                    <a:pt x="164343" y="33841"/>
                  </a:lnTo>
                  <a:lnTo>
                    <a:pt x="159156" y="28989"/>
                  </a:lnTo>
                  <a:cubicBezTo>
                    <a:pt x="147650" y="21890"/>
                    <a:pt x="132568" y="25462"/>
                    <a:pt x="125468" y="36968"/>
                  </a:cubicBezTo>
                  <a:cubicBezTo>
                    <a:pt x="125028" y="37682"/>
                    <a:pt x="124628" y="38410"/>
                    <a:pt x="124607" y="39302"/>
                  </a:cubicBezTo>
                  <a:cubicBezTo>
                    <a:pt x="121192" y="53871"/>
                    <a:pt x="126621" y="67918"/>
                    <a:pt x="137512" y="72288"/>
                  </a:cubicBezTo>
                  <a:lnTo>
                    <a:pt x="136408" y="75373"/>
                  </a:lnTo>
                  <a:cubicBezTo>
                    <a:pt x="125065" y="70889"/>
                    <a:pt x="118824" y="57470"/>
                    <a:pt x="120792" y="42874"/>
                  </a:cubicBezTo>
                  <a:cubicBezTo>
                    <a:pt x="110219" y="38045"/>
                    <a:pt x="97555" y="41998"/>
                    <a:pt x="91229" y="52250"/>
                  </a:cubicBezTo>
                  <a:cubicBezTo>
                    <a:pt x="86215" y="60377"/>
                    <a:pt x="87164" y="68019"/>
                    <a:pt x="90995" y="75559"/>
                  </a:cubicBezTo>
                  <a:cubicBezTo>
                    <a:pt x="88405" y="77546"/>
                    <a:pt x="86197" y="80074"/>
                    <a:pt x="84391" y="83001"/>
                  </a:cubicBezTo>
                  <a:cubicBezTo>
                    <a:pt x="75261" y="97799"/>
                    <a:pt x="79855" y="117197"/>
                    <a:pt x="94653" y="126328"/>
                  </a:cubicBezTo>
                  <a:cubicBezTo>
                    <a:pt x="99603" y="129383"/>
                    <a:pt x="105068" y="130901"/>
                    <a:pt x="110449" y="130283"/>
                  </a:cubicBezTo>
                  <a:cubicBezTo>
                    <a:pt x="111461" y="121556"/>
                    <a:pt x="114239" y="112980"/>
                    <a:pt x="118788" y="105103"/>
                  </a:cubicBezTo>
                  <a:lnTo>
                    <a:pt x="122060" y="106993"/>
                  </a:lnTo>
                  <a:cubicBezTo>
                    <a:pt x="117549" y="114804"/>
                    <a:pt x="114885" y="123345"/>
                    <a:pt x="114602" y="132066"/>
                  </a:cubicBezTo>
                  <a:cubicBezTo>
                    <a:pt x="118189" y="142541"/>
                    <a:pt x="127538" y="149533"/>
                    <a:pt x="138054" y="150704"/>
                  </a:cubicBezTo>
                  <a:lnTo>
                    <a:pt x="138622" y="157584"/>
                  </a:lnTo>
                  <a:cubicBezTo>
                    <a:pt x="141809" y="168599"/>
                    <a:pt x="152592" y="175355"/>
                    <a:pt x="163536" y="173320"/>
                  </a:cubicBezTo>
                  <a:lnTo>
                    <a:pt x="163736" y="174011"/>
                  </a:lnTo>
                  <a:lnTo>
                    <a:pt x="165086" y="173621"/>
                  </a:lnTo>
                  <a:lnTo>
                    <a:pt x="165671" y="180699"/>
                  </a:lnTo>
                  <a:cubicBezTo>
                    <a:pt x="169429" y="193686"/>
                    <a:pt x="183003" y="201168"/>
                    <a:pt x="195990" y="197411"/>
                  </a:cubicBezTo>
                  <a:cubicBezTo>
                    <a:pt x="196796" y="197178"/>
                    <a:pt x="197581" y="196907"/>
                    <a:pt x="198196" y="196260"/>
                  </a:cubicBezTo>
                  <a:cubicBezTo>
                    <a:pt x="209934" y="188156"/>
                    <a:pt x="215400" y="175007"/>
                    <a:pt x="211155" y="164763"/>
                  </a:cubicBezTo>
                  <a:cubicBezTo>
                    <a:pt x="205121" y="170199"/>
                    <a:pt x="196738" y="172687"/>
                    <a:pt x="188343" y="171472"/>
                  </a:cubicBezTo>
                  <a:lnTo>
                    <a:pt x="188829" y="168281"/>
                  </a:lnTo>
                  <a:cubicBezTo>
                    <a:pt x="198020" y="169602"/>
                    <a:pt x="207192" y="165939"/>
                    <a:pt x="212635" y="158774"/>
                  </a:cubicBezTo>
                  <a:cubicBezTo>
                    <a:pt x="218427" y="151149"/>
                    <a:pt x="218946" y="140953"/>
                    <a:pt x="213960" y="132774"/>
                  </a:cubicBezTo>
                  <a:lnTo>
                    <a:pt x="216785" y="131210"/>
                  </a:lnTo>
                  <a:cubicBezTo>
                    <a:pt x="222366" y="140465"/>
                    <a:pt x="221779" y="151983"/>
                    <a:pt x="215286" y="160619"/>
                  </a:cubicBezTo>
                  <a:lnTo>
                    <a:pt x="213805" y="162105"/>
                  </a:lnTo>
                  <a:cubicBezTo>
                    <a:pt x="218946" y="172938"/>
                    <a:pt x="214526" y="186813"/>
                    <a:pt x="203421" y="196175"/>
                  </a:cubicBezTo>
                  <a:cubicBezTo>
                    <a:pt x="208012" y="206854"/>
                    <a:pt x="220050" y="212429"/>
                    <a:pt x="231622" y="209082"/>
                  </a:cubicBezTo>
                  <a:cubicBezTo>
                    <a:pt x="239377" y="206838"/>
                    <a:pt x="243741" y="201989"/>
                    <a:pt x="246092" y="195539"/>
                  </a:cubicBezTo>
                  <a:cubicBezTo>
                    <a:pt x="255042" y="199507"/>
                    <a:pt x="265290" y="198199"/>
                    <a:pt x="272958" y="192601"/>
                  </a:cubicBezTo>
                  <a:lnTo>
                    <a:pt x="276795" y="193971"/>
                  </a:lnTo>
                  <a:cubicBezTo>
                    <a:pt x="289009" y="194016"/>
                    <a:pt x="298363" y="193248"/>
                    <a:pt x="304258" y="183694"/>
                  </a:cubicBezTo>
                  <a:cubicBezTo>
                    <a:pt x="309343" y="175453"/>
                    <a:pt x="308953" y="165378"/>
                    <a:pt x="303795" y="157923"/>
                  </a:cubicBezTo>
                  <a:cubicBezTo>
                    <a:pt x="298315" y="164420"/>
                    <a:pt x="291041" y="168177"/>
                    <a:pt x="283702" y="168174"/>
                  </a:cubicBezTo>
                  <a:lnTo>
                    <a:pt x="283555" y="164527"/>
                  </a:lnTo>
                  <a:cubicBezTo>
                    <a:pt x="293404" y="164978"/>
                    <a:pt x="303289" y="157339"/>
                    <a:pt x="308110" y="145450"/>
                  </a:cubicBezTo>
                  <a:cubicBezTo>
                    <a:pt x="311022" y="136198"/>
                    <a:pt x="308752" y="126109"/>
                    <a:pt x="302169" y="119023"/>
                  </a:cubicBezTo>
                  <a:cubicBezTo>
                    <a:pt x="296249" y="127191"/>
                    <a:pt x="286098" y="131525"/>
                    <a:pt x="275782" y="130309"/>
                  </a:cubicBezTo>
                  <a:lnTo>
                    <a:pt x="276183" y="127106"/>
                  </a:lnTo>
                  <a:cubicBezTo>
                    <a:pt x="285405" y="128184"/>
                    <a:pt x="294478" y="124281"/>
                    <a:pt x="299730" y="116974"/>
                  </a:cubicBezTo>
                  <a:lnTo>
                    <a:pt x="300207" y="116045"/>
                  </a:lnTo>
                  <a:cubicBezTo>
                    <a:pt x="300079" y="107222"/>
                    <a:pt x="295342" y="98867"/>
                    <a:pt x="287259" y="93880"/>
                  </a:cubicBezTo>
                  <a:cubicBezTo>
                    <a:pt x="284295" y="92051"/>
                    <a:pt x="281129" y="90828"/>
                    <a:pt x="277855" y="90561"/>
                  </a:cubicBezTo>
                  <a:cubicBezTo>
                    <a:pt x="271916" y="104194"/>
                    <a:pt x="259881" y="112708"/>
                    <a:pt x="248172" y="111695"/>
                  </a:cubicBezTo>
                  <a:cubicBezTo>
                    <a:pt x="248002" y="114741"/>
                    <a:pt x="246936" y="117719"/>
                    <a:pt x="245089" y="120348"/>
                  </a:cubicBezTo>
                  <a:cubicBezTo>
                    <a:pt x="241307" y="125729"/>
                    <a:pt x="234825" y="128827"/>
                    <a:pt x="228007" y="128511"/>
                  </a:cubicBezTo>
                  <a:lnTo>
                    <a:pt x="228158" y="125380"/>
                  </a:lnTo>
                  <a:cubicBezTo>
                    <a:pt x="233848" y="125642"/>
                    <a:pt x="239262" y="123097"/>
                    <a:pt x="242439" y="118667"/>
                  </a:cubicBezTo>
                  <a:cubicBezTo>
                    <a:pt x="244071" y="116391"/>
                    <a:pt x="244987" y="113796"/>
                    <a:pt x="245116" y="111152"/>
                  </a:cubicBezTo>
                  <a:lnTo>
                    <a:pt x="243716" y="110904"/>
                  </a:lnTo>
                  <a:lnTo>
                    <a:pt x="244539" y="108155"/>
                  </a:lnTo>
                  <a:cubicBezTo>
                    <a:pt x="244792" y="106166"/>
                    <a:pt x="244131" y="104285"/>
                    <a:pt x="243078" y="102544"/>
                  </a:cubicBezTo>
                  <a:cubicBezTo>
                    <a:pt x="240257" y="97875"/>
                    <a:pt x="235048" y="94922"/>
                    <a:pt x="229344" y="94755"/>
                  </a:cubicBezTo>
                  <a:lnTo>
                    <a:pt x="229436" y="91621"/>
                  </a:lnTo>
                  <a:cubicBezTo>
                    <a:pt x="236268" y="91821"/>
                    <a:pt x="242499" y="95409"/>
                    <a:pt x="245850" y="101072"/>
                  </a:cubicBezTo>
                  <a:cubicBezTo>
                    <a:pt x="247129" y="103235"/>
                    <a:pt x="247915" y="105575"/>
                    <a:pt x="248037" y="107973"/>
                  </a:cubicBezTo>
                  <a:cubicBezTo>
                    <a:pt x="258268" y="109553"/>
                    <a:pt x="268981" y="102051"/>
                    <a:pt x="274232" y="89778"/>
                  </a:cubicBezTo>
                  <a:cubicBezTo>
                    <a:pt x="278708" y="77339"/>
                    <a:pt x="274020" y="63056"/>
                    <a:pt x="262316" y="55834"/>
                  </a:cubicBezTo>
                  <a:cubicBezTo>
                    <a:pt x="257734" y="53007"/>
                    <a:pt x="252666" y="51626"/>
                    <a:pt x="247691" y="52231"/>
                  </a:cubicBezTo>
                  <a:cubicBezTo>
                    <a:pt x="248705" y="60913"/>
                    <a:pt x="245967" y="69020"/>
                    <a:pt x="239739" y="74185"/>
                  </a:cubicBezTo>
                  <a:lnTo>
                    <a:pt x="237649" y="71664"/>
                  </a:lnTo>
                  <a:cubicBezTo>
                    <a:pt x="244579" y="65918"/>
                    <a:pt x="246481" y="55888"/>
                    <a:pt x="243151" y="45920"/>
                  </a:cubicBezTo>
                  <a:cubicBezTo>
                    <a:pt x="241194" y="40124"/>
                    <a:pt x="237183" y="35004"/>
                    <a:pt x="231542" y="31523"/>
                  </a:cubicBezTo>
                  <a:cubicBezTo>
                    <a:pt x="221392" y="25261"/>
                    <a:pt x="208864" y="26095"/>
                    <a:pt x="199763" y="32668"/>
                  </a:cubicBezTo>
                  <a:lnTo>
                    <a:pt x="194721" y="27952"/>
                  </a:lnTo>
                  <a:cubicBezTo>
                    <a:pt x="189842" y="24941"/>
                    <a:pt x="184271" y="23995"/>
                    <a:pt x="179076" y="24908"/>
                  </a:cubicBezTo>
                  <a:close/>
                  <a:moveTo>
                    <a:pt x="190632" y="62"/>
                  </a:moveTo>
                  <a:cubicBezTo>
                    <a:pt x="300121" y="2329"/>
                    <a:pt x="391248" y="125645"/>
                    <a:pt x="309641" y="225160"/>
                  </a:cubicBezTo>
                  <a:cubicBezTo>
                    <a:pt x="282892" y="251229"/>
                    <a:pt x="279266" y="288859"/>
                    <a:pt x="302841" y="374772"/>
                  </a:cubicBezTo>
                  <a:lnTo>
                    <a:pt x="121266" y="376812"/>
                  </a:lnTo>
                  <a:lnTo>
                    <a:pt x="109025" y="322355"/>
                  </a:lnTo>
                  <a:cubicBezTo>
                    <a:pt x="76580" y="333165"/>
                    <a:pt x="40716" y="329924"/>
                    <a:pt x="28778" y="318327"/>
                  </a:cubicBezTo>
                  <a:cubicBezTo>
                    <a:pt x="22923" y="311868"/>
                    <a:pt x="25422" y="291738"/>
                    <a:pt x="32859" y="276164"/>
                  </a:cubicBezTo>
                  <a:cubicBezTo>
                    <a:pt x="35235" y="270344"/>
                    <a:pt x="23179" y="268321"/>
                    <a:pt x="20618" y="259843"/>
                  </a:cubicBezTo>
                  <a:cubicBezTo>
                    <a:pt x="19440" y="251965"/>
                    <a:pt x="27377" y="251682"/>
                    <a:pt x="30757" y="247602"/>
                  </a:cubicBezTo>
                  <a:lnTo>
                    <a:pt x="18516" y="238938"/>
                  </a:lnTo>
                  <a:cubicBezTo>
                    <a:pt x="12669" y="232923"/>
                    <a:pt x="25811" y="221592"/>
                    <a:pt x="29458" y="212919"/>
                  </a:cubicBezTo>
                  <a:cubicBezTo>
                    <a:pt x="16679" y="208924"/>
                    <a:pt x="7006" y="203466"/>
                    <a:pt x="307" y="196983"/>
                  </a:cubicBezTo>
                  <a:cubicBezTo>
                    <a:pt x="-2572" y="186228"/>
                    <a:pt x="15339" y="171234"/>
                    <a:pt x="31089" y="151672"/>
                  </a:cubicBezTo>
                  <a:cubicBezTo>
                    <a:pt x="47602" y="132201"/>
                    <a:pt x="33821" y="117353"/>
                    <a:pt x="46470" y="75544"/>
                  </a:cubicBezTo>
                  <a:cubicBezTo>
                    <a:pt x="66559" y="23813"/>
                    <a:pt x="114124" y="-1423"/>
                    <a:pt x="190632" y="6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에스코어 드림 7 ExtraBold" panose="020B0803030302020204" pitchFamily="34" charset="-127"/>
                <a:ea typeface="에스코어 드림 4 Regular" panose="020B0503030302020204" pitchFamily="34" charset="-127"/>
              </a:endParaRPr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8316416" y="65038"/>
            <a:ext cx="827584" cy="215444"/>
          </a:xfrm>
          <a:prstGeom prst="rect">
            <a:avLst/>
          </a:prstGeom>
          <a:solidFill>
            <a:srgbClr val="32AEB8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dirty="0" smtClean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2/</a:t>
            </a:r>
            <a:r>
              <a:rPr lang="en-US" altLang="ko-KR" sz="500" dirty="0" smtClean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9</a:t>
            </a:r>
            <a:r>
              <a:rPr lang="en-US" altLang="ko-KR" sz="800" dirty="0" smtClean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800" dirty="0" err="1" smtClean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챗봇이란</a:t>
            </a:r>
            <a:r>
              <a:rPr lang="en-US" altLang="ko-KR" sz="800" dirty="0" smtClean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?</a:t>
            </a:r>
            <a:endParaRPr lang="ko-KR" altLang="en-US" sz="8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44364" y="1187652"/>
            <a:ext cx="45948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srgbClr val="F2A40D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= </a:t>
            </a:r>
            <a:r>
              <a:rPr lang="ko-KR" altLang="en-US" sz="2400" dirty="0" smtClean="0">
                <a:solidFill>
                  <a:srgbClr val="F2A40D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대화</a:t>
            </a:r>
            <a:r>
              <a:rPr lang="en-US" altLang="ko-KR" sz="2400" dirty="0">
                <a:solidFill>
                  <a:srgbClr val="F2A40D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(Chatter</a:t>
            </a:r>
            <a:r>
              <a:rPr lang="en-US" altLang="ko-KR" sz="2400" dirty="0" smtClean="0">
                <a:solidFill>
                  <a:srgbClr val="F2A40D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)</a:t>
            </a:r>
            <a:r>
              <a:rPr lang="ko-KR" altLang="en-US" sz="2400" dirty="0" smtClean="0">
                <a:solidFill>
                  <a:srgbClr val="F2A40D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</a:t>
            </a:r>
            <a:r>
              <a:rPr lang="en-US" altLang="ko-KR" sz="2400" dirty="0" smtClean="0">
                <a:solidFill>
                  <a:srgbClr val="F2A40D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+</a:t>
            </a:r>
            <a:r>
              <a:rPr lang="ko-KR" altLang="en-US" sz="2400" dirty="0">
                <a:solidFill>
                  <a:srgbClr val="F2A40D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 로봇</a:t>
            </a:r>
            <a:r>
              <a:rPr lang="en-US" altLang="ko-KR" sz="2400" dirty="0">
                <a:solidFill>
                  <a:srgbClr val="F2A40D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(Robot)</a:t>
            </a:r>
            <a:endParaRPr lang="ko-KR" altLang="en-US" sz="2400" dirty="0">
              <a:solidFill>
                <a:srgbClr val="F2A40D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8266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"/>
          <p:cNvSpPr txBox="1">
            <a:spLocks/>
          </p:cNvSpPr>
          <p:nvPr/>
        </p:nvSpPr>
        <p:spPr>
          <a:xfrm>
            <a:off x="256124" y="1797664"/>
            <a:ext cx="2155636" cy="154817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b="1" dirty="0" smtClean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 pitchFamily="34" charset="0"/>
              </a:rPr>
              <a:t>자연어 이해</a:t>
            </a:r>
            <a:endParaRPr lang="en-US" altLang="ko-KR" sz="2400" b="1" dirty="0" smtClean="0">
              <a:solidFill>
                <a:schemeClr val="bg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Arial" pitchFamily="34" charset="0"/>
            </a:endParaRPr>
          </a:p>
          <a:p>
            <a:pPr marL="0" indent="0">
              <a:buNone/>
            </a:pPr>
            <a:r>
              <a:rPr lang="en-US" altLang="ko-KR" sz="2000" b="1" dirty="0" smtClean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 pitchFamily="34" charset="0"/>
              </a:rPr>
              <a:t>(</a:t>
            </a:r>
            <a:r>
              <a:rPr lang="en-US" altLang="ko-KR" sz="2000" b="1" dirty="0" smtClean="0">
                <a:solidFill>
                  <a:srgbClr val="F2A40D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 pitchFamily="34" charset="0"/>
              </a:rPr>
              <a:t>N</a:t>
            </a:r>
            <a:r>
              <a:rPr lang="en-US" altLang="ko-KR" sz="2000" b="1" dirty="0" smtClean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 pitchFamily="34" charset="0"/>
              </a:rPr>
              <a:t>atural </a:t>
            </a:r>
          </a:p>
          <a:p>
            <a:pPr marL="0" indent="0">
              <a:buNone/>
            </a:pPr>
            <a:r>
              <a:rPr lang="en-US" altLang="ko-KR" sz="2000" b="1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 pitchFamily="34" charset="0"/>
              </a:rPr>
              <a:t> </a:t>
            </a:r>
            <a:r>
              <a:rPr lang="en-US" altLang="ko-KR" sz="2000" b="1" dirty="0" smtClean="0">
                <a:solidFill>
                  <a:srgbClr val="F2A40D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 pitchFamily="34" charset="0"/>
              </a:rPr>
              <a:t>L</a:t>
            </a:r>
            <a:r>
              <a:rPr lang="en-US" altLang="ko-KR" sz="2000" b="1" dirty="0" smtClean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 pitchFamily="34" charset="0"/>
              </a:rPr>
              <a:t>anguage</a:t>
            </a:r>
          </a:p>
          <a:p>
            <a:pPr marL="0" indent="0">
              <a:buNone/>
            </a:pPr>
            <a:r>
              <a:rPr lang="en-US" altLang="ko-KR" sz="2000" b="1" dirty="0" smtClean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 pitchFamily="34" charset="0"/>
              </a:rPr>
              <a:t> </a:t>
            </a:r>
            <a:r>
              <a:rPr lang="en-US" altLang="ko-KR" sz="2000" b="1" dirty="0" smtClean="0">
                <a:solidFill>
                  <a:srgbClr val="F2A40D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 pitchFamily="34" charset="0"/>
              </a:rPr>
              <a:t>U</a:t>
            </a:r>
            <a:r>
              <a:rPr lang="en-US" altLang="ko-KR" sz="2000" b="1" dirty="0" smtClean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 pitchFamily="34" charset="0"/>
              </a:rPr>
              <a:t>nderstanding)</a:t>
            </a:r>
            <a:endParaRPr lang="ko-KR" altLang="en-US" sz="2000" b="1" dirty="0">
              <a:solidFill>
                <a:schemeClr val="bg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Arial" pitchFamily="34" charset="0"/>
            </a:endParaRPr>
          </a:p>
        </p:txBody>
      </p:sp>
      <p:sp>
        <p:nvSpPr>
          <p:cNvPr id="2" name="AutoShape 2" descr="https://s3-us-west-2.amazonaws.com/secure.notion-static.com/0d3b2962-a3d8-4d93-bcc3-ddf322844b5b/Untitled.pn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latin typeface="에스코어 드림 7 ExtraBold" panose="020B08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316416" y="65038"/>
            <a:ext cx="827584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dirty="0" smtClean="0">
                <a:solidFill>
                  <a:srgbClr val="32AEB8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2/</a:t>
            </a:r>
            <a:r>
              <a:rPr lang="en-US" altLang="ko-KR" sz="500" dirty="0" smtClean="0">
                <a:solidFill>
                  <a:srgbClr val="32AEB8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9</a:t>
            </a:r>
            <a:r>
              <a:rPr lang="en-US" altLang="ko-KR" sz="800" dirty="0" smtClean="0">
                <a:solidFill>
                  <a:srgbClr val="32AEB8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800" dirty="0" err="1" smtClean="0">
                <a:solidFill>
                  <a:srgbClr val="32AEB8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챗봇이란</a:t>
            </a:r>
            <a:r>
              <a:rPr lang="en-US" altLang="ko-KR" sz="800" dirty="0" smtClean="0">
                <a:solidFill>
                  <a:srgbClr val="32AEB8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?</a:t>
            </a:r>
            <a:endParaRPr lang="ko-KR" altLang="en-US" sz="800" dirty="0">
              <a:solidFill>
                <a:srgbClr val="32AEB8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3212412" y="1652398"/>
            <a:ext cx="2466584" cy="1819452"/>
            <a:chOff x="3487220" y="1652398"/>
            <a:chExt cx="2664352" cy="1819452"/>
          </a:xfrm>
        </p:grpSpPr>
        <p:sp>
          <p:nvSpPr>
            <p:cNvPr id="9" name="Text Placeholder 1"/>
            <p:cNvSpPr txBox="1">
              <a:spLocks/>
            </p:cNvSpPr>
            <p:nvPr/>
          </p:nvSpPr>
          <p:spPr>
            <a:xfrm>
              <a:off x="3563888" y="1652398"/>
              <a:ext cx="2587684" cy="781813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ko-KR" altLang="en-US" sz="2400" b="1" dirty="0" err="1" smtClean="0">
                  <a:solidFill>
                    <a:schemeClr val="bg1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rial" pitchFamily="34" charset="0"/>
                </a:rPr>
                <a:t>인텐트</a:t>
              </a:r>
              <a:r>
                <a:rPr lang="en-US" altLang="ko-KR" sz="2400" b="1" dirty="0">
                  <a:solidFill>
                    <a:schemeClr val="bg1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rial" pitchFamily="34" charset="0"/>
                </a:rPr>
                <a:t> </a:t>
              </a:r>
              <a:r>
                <a:rPr lang="en-US" altLang="ko-KR" sz="2400" b="1" dirty="0" smtClean="0">
                  <a:solidFill>
                    <a:schemeClr val="bg1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rial" pitchFamily="34" charset="0"/>
                </a:rPr>
                <a:t>(Intent)</a:t>
              </a:r>
            </a:p>
            <a:p>
              <a:pPr marL="0" indent="0">
                <a:buNone/>
              </a:pPr>
              <a:r>
                <a:rPr lang="en-US" altLang="ko-KR" sz="1600" dirty="0" smtClean="0">
                  <a:solidFill>
                    <a:schemeClr val="bg1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’</a:t>
              </a:r>
              <a:r>
                <a:rPr lang="ko-KR" altLang="en-US" sz="1600" dirty="0" smtClean="0">
                  <a:solidFill>
                    <a:schemeClr val="bg1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사용자의 </a:t>
              </a:r>
              <a:r>
                <a:rPr lang="ko-KR" altLang="en-US" sz="1600" b="1" dirty="0" smtClean="0">
                  <a:solidFill>
                    <a:srgbClr val="F2A40D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목적</a:t>
              </a:r>
              <a:r>
                <a:rPr lang="en-US" altLang="ko-KR" sz="1600" b="1" dirty="0" smtClean="0">
                  <a:solidFill>
                    <a:srgbClr val="F2A40D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(</a:t>
              </a:r>
              <a:r>
                <a:rPr lang="ko-KR" altLang="en-US" sz="1600" b="1" dirty="0" smtClean="0">
                  <a:solidFill>
                    <a:srgbClr val="F2A40D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의도</a:t>
              </a:r>
              <a:r>
                <a:rPr lang="en-US" altLang="ko-KR" sz="1600" b="1" dirty="0" smtClean="0">
                  <a:solidFill>
                    <a:srgbClr val="F2A40D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)</a:t>
              </a:r>
              <a:r>
                <a:rPr lang="en-US" altLang="ko-KR" sz="1600" dirty="0" smtClean="0">
                  <a:solidFill>
                    <a:schemeClr val="bg1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’</a:t>
              </a:r>
              <a:endParaRPr lang="en-US" altLang="ko-KR" sz="1600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Arial" pitchFamily="34" charset="0"/>
              </a:endParaRPr>
            </a:p>
            <a:p>
              <a:pPr marL="0" indent="0">
                <a:buNone/>
              </a:pPr>
              <a:endParaRPr lang="en-US" altLang="ko-KR" sz="1600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Arial" pitchFamily="34" charset="0"/>
              </a:endParaRPr>
            </a:p>
          </p:txBody>
        </p:sp>
        <p:sp>
          <p:nvSpPr>
            <p:cNvPr id="11" name="Text Placeholder 1"/>
            <p:cNvSpPr txBox="1">
              <a:spLocks/>
            </p:cNvSpPr>
            <p:nvPr/>
          </p:nvSpPr>
          <p:spPr>
            <a:xfrm>
              <a:off x="3563888" y="2690037"/>
              <a:ext cx="2587684" cy="781813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ko-KR" altLang="en-US" sz="2400" b="1" dirty="0" err="1" smtClean="0">
                  <a:solidFill>
                    <a:schemeClr val="bg1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rial" pitchFamily="34" charset="0"/>
                </a:rPr>
                <a:t>엔티티</a:t>
              </a:r>
              <a:r>
                <a:rPr lang="en-US" altLang="ko-KR" sz="2400" b="1" dirty="0" smtClean="0">
                  <a:solidFill>
                    <a:schemeClr val="bg1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rial" pitchFamily="34" charset="0"/>
                </a:rPr>
                <a:t> (Entity)</a:t>
              </a:r>
            </a:p>
            <a:p>
              <a:pPr marL="0" indent="0">
                <a:buNone/>
              </a:pPr>
              <a:r>
                <a:rPr lang="en-US" altLang="ko-KR" sz="1600" dirty="0" smtClean="0">
                  <a:solidFill>
                    <a:schemeClr val="bg1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’</a:t>
              </a:r>
              <a:r>
                <a:rPr lang="ko-KR" altLang="en-US" sz="1600" dirty="0" smtClean="0">
                  <a:solidFill>
                    <a:schemeClr val="bg1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문장 내 </a:t>
              </a:r>
              <a:r>
                <a:rPr lang="ko-KR" altLang="en-US" sz="1600" b="1" dirty="0" smtClean="0">
                  <a:solidFill>
                    <a:srgbClr val="F2A40D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핵심 키워드</a:t>
              </a:r>
              <a:r>
                <a:rPr lang="en-US" altLang="ko-KR" sz="1600" dirty="0" smtClean="0">
                  <a:solidFill>
                    <a:schemeClr val="bg1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’</a:t>
              </a:r>
            </a:p>
            <a:p>
              <a:pPr marL="0" indent="0">
                <a:buNone/>
              </a:pPr>
              <a:endParaRPr lang="en-US" altLang="ko-KR" sz="1600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Arial" pitchFamily="34" charset="0"/>
              </a:endParaRPr>
            </a:p>
            <a:p>
              <a:pPr marL="0" indent="0">
                <a:buNone/>
              </a:pPr>
              <a:endParaRPr lang="en-US" altLang="ko-KR" sz="1600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Arial" pitchFamily="34" charset="0"/>
              </a:endParaRPr>
            </a:p>
          </p:txBody>
        </p:sp>
        <p:sp>
          <p:nvSpPr>
            <p:cNvPr id="3" name="왼쪽 대괄호 2"/>
            <p:cNvSpPr/>
            <p:nvPr/>
          </p:nvSpPr>
          <p:spPr>
            <a:xfrm>
              <a:off x="3487220" y="1671025"/>
              <a:ext cx="153335" cy="1782198"/>
            </a:xfrm>
            <a:prstGeom prst="leftBracket">
              <a:avLst/>
            </a:prstGeom>
            <a:ln w="12700">
              <a:solidFill>
                <a:srgbClr val="FFFFFF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에스코어 드림 4 Regular" panose="020B0503030302020204" pitchFamily="34" charset="-127"/>
              </a:endParaRP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6479648" y="1652398"/>
            <a:ext cx="2412832" cy="1819452"/>
            <a:chOff x="3487220" y="1652398"/>
            <a:chExt cx="2664352" cy="1819452"/>
          </a:xfrm>
        </p:grpSpPr>
        <p:sp>
          <p:nvSpPr>
            <p:cNvPr id="15" name="Text Placeholder 1"/>
            <p:cNvSpPr txBox="1">
              <a:spLocks/>
            </p:cNvSpPr>
            <p:nvPr/>
          </p:nvSpPr>
          <p:spPr>
            <a:xfrm>
              <a:off x="3563888" y="1652398"/>
              <a:ext cx="2587684" cy="781813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ko-KR" sz="2400" b="1" dirty="0" smtClean="0">
                  <a:solidFill>
                    <a:schemeClr val="bg1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rial" pitchFamily="34" charset="0"/>
                </a:rPr>
                <a:t>Slot Filling</a:t>
              </a:r>
            </a:p>
            <a:p>
              <a:pPr marL="0" indent="0">
                <a:buNone/>
              </a:pPr>
              <a:r>
                <a:rPr lang="en-US" altLang="ko-KR" sz="1600" dirty="0" smtClean="0">
                  <a:solidFill>
                    <a:schemeClr val="bg1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‘</a:t>
              </a:r>
              <a:r>
                <a:rPr lang="ko-KR" altLang="en-US" sz="1600" dirty="0" smtClean="0">
                  <a:solidFill>
                    <a:schemeClr val="bg1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요구 처리를 위한 </a:t>
              </a:r>
              <a:r>
                <a:rPr lang="ko-KR" altLang="en-US" sz="1600" b="1" dirty="0" smtClean="0">
                  <a:solidFill>
                    <a:srgbClr val="F2A40D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추가 질의</a:t>
              </a:r>
              <a:r>
                <a:rPr lang="en-US" altLang="ko-KR" sz="1600" dirty="0" smtClean="0">
                  <a:solidFill>
                    <a:schemeClr val="bg1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’</a:t>
              </a:r>
            </a:p>
            <a:p>
              <a:pPr marL="0" indent="0">
                <a:buNone/>
              </a:pPr>
              <a:endParaRPr lang="en-US" altLang="ko-KR" sz="1600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Arial" pitchFamily="34" charset="0"/>
              </a:endParaRPr>
            </a:p>
          </p:txBody>
        </p:sp>
        <p:sp>
          <p:nvSpPr>
            <p:cNvPr id="16" name="Text Placeholder 1"/>
            <p:cNvSpPr txBox="1">
              <a:spLocks/>
            </p:cNvSpPr>
            <p:nvPr/>
          </p:nvSpPr>
          <p:spPr>
            <a:xfrm>
              <a:off x="3563888" y="2690037"/>
              <a:ext cx="2587684" cy="781813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ko-KR" altLang="en-US" sz="2400" b="1" dirty="0" smtClean="0">
                  <a:solidFill>
                    <a:schemeClr val="bg1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rial" pitchFamily="34" charset="0"/>
                </a:rPr>
                <a:t>대화 모델</a:t>
              </a:r>
              <a:endParaRPr lang="en-US" altLang="ko-KR" sz="2400" b="1" dirty="0" smtClean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 pitchFamily="34" charset="0"/>
              </a:endParaRPr>
            </a:p>
            <a:p>
              <a:pPr marL="0" indent="0">
                <a:buNone/>
              </a:pPr>
              <a:r>
                <a:rPr lang="en-US" altLang="ko-KR" sz="1600" dirty="0" smtClean="0">
                  <a:solidFill>
                    <a:schemeClr val="bg1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’</a:t>
              </a:r>
              <a:r>
                <a:rPr lang="ko-KR" altLang="en-US" sz="1600" b="1" dirty="0" smtClean="0">
                  <a:solidFill>
                    <a:srgbClr val="F2A40D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필요 분야 </a:t>
              </a:r>
              <a:r>
                <a:rPr lang="ko-KR" altLang="en-US" sz="1600" dirty="0" smtClean="0">
                  <a:solidFill>
                    <a:schemeClr val="bg1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질문</a:t>
              </a:r>
              <a:r>
                <a:rPr lang="en-US" altLang="ko-KR" sz="1600" dirty="0" smtClean="0">
                  <a:solidFill>
                    <a:schemeClr val="bg1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-</a:t>
              </a:r>
              <a:r>
                <a:rPr lang="ko-KR" altLang="en-US" sz="1600" dirty="0" smtClean="0">
                  <a:solidFill>
                    <a:schemeClr val="bg1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답변 세트</a:t>
              </a:r>
              <a:r>
                <a:rPr lang="en-US" altLang="ko-KR" sz="1600" dirty="0" smtClean="0">
                  <a:solidFill>
                    <a:schemeClr val="bg1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’</a:t>
              </a:r>
              <a:endParaRPr lang="en-US" altLang="ko-KR" sz="1600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Arial" pitchFamily="34" charset="0"/>
              </a:endParaRPr>
            </a:p>
          </p:txBody>
        </p:sp>
        <p:sp>
          <p:nvSpPr>
            <p:cNvPr id="17" name="왼쪽 대괄호 16"/>
            <p:cNvSpPr/>
            <p:nvPr/>
          </p:nvSpPr>
          <p:spPr>
            <a:xfrm>
              <a:off x="3487220" y="1671025"/>
              <a:ext cx="153335" cy="1782198"/>
            </a:xfrm>
            <a:prstGeom prst="leftBracket">
              <a:avLst/>
            </a:prstGeom>
            <a:ln w="1270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에스코어 드림 4 Regular" panose="020B0503030302020204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06304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"/>
          <p:cNvSpPr txBox="1">
            <a:spLocks/>
          </p:cNvSpPr>
          <p:nvPr/>
        </p:nvSpPr>
        <p:spPr>
          <a:xfrm>
            <a:off x="368300" y="1059582"/>
            <a:ext cx="2808312" cy="108012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800" b="1" dirty="0" smtClean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 pitchFamily="34" charset="0"/>
              </a:rPr>
              <a:t>검색 모델과</a:t>
            </a:r>
            <a:endParaRPr lang="en-US" altLang="ko-KR" sz="2800" b="1" dirty="0" smtClean="0">
              <a:solidFill>
                <a:schemeClr val="bg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Arial" pitchFamily="34" charset="0"/>
            </a:endParaRPr>
          </a:p>
          <a:p>
            <a:pPr marL="0" indent="0">
              <a:buNone/>
            </a:pPr>
            <a:r>
              <a:rPr lang="ko-KR" altLang="en-US" sz="2800" b="1" dirty="0" smtClean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 pitchFamily="34" charset="0"/>
              </a:rPr>
              <a:t>생성 모델</a:t>
            </a:r>
            <a:endParaRPr lang="ko-KR" altLang="en-US" sz="2800" b="1" dirty="0">
              <a:solidFill>
                <a:schemeClr val="bg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Arial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15900" y="2715766"/>
            <a:ext cx="241188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Arial" pitchFamily="34" charset="0"/>
              </a:rPr>
              <a:t>현재 인공지능 기술은 생성 모델로 진행 중</a:t>
            </a:r>
            <a:endParaRPr lang="en-US" altLang="ko-KR" sz="1600" dirty="0" smtClean="0">
              <a:solidFill>
                <a:schemeClr val="bg1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  <a:cs typeface="Arial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Arial" pitchFamily="34" charset="0"/>
              </a:rPr>
              <a:t>생성 모델은 이상적이지만 성능이 기대에 미치지 못하며 실용화 시점이 묘연</a:t>
            </a:r>
            <a:endParaRPr lang="en-US" altLang="ko-KR" sz="1600" dirty="0">
              <a:solidFill>
                <a:schemeClr val="bg1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  <a:cs typeface="Arial" pitchFamily="34" charset="0"/>
            </a:endParaRPr>
          </a:p>
        </p:txBody>
      </p:sp>
      <p:sp>
        <p:nvSpPr>
          <p:cNvPr id="2" name="AutoShape 2" descr="https://s3-us-west-2.amazonaws.com/secure.notion-static.com/0d3b2962-a3d8-4d93-bcc3-ddf322844b5b/Untitled.pn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latin typeface="에스코어 드림 7 ExtraBold" panose="020B08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462"/>
          <a:stretch/>
        </p:blipFill>
        <p:spPr>
          <a:xfrm>
            <a:off x="2987824" y="735546"/>
            <a:ext cx="5816575" cy="3672408"/>
          </a:xfrm>
          <a:prstGeom prst="rect">
            <a:avLst/>
          </a:prstGeom>
        </p:spPr>
      </p:pic>
      <p:sp>
        <p:nvSpPr>
          <p:cNvPr id="8" name="타원 7"/>
          <p:cNvSpPr/>
          <p:nvPr/>
        </p:nvSpPr>
        <p:spPr>
          <a:xfrm>
            <a:off x="6228184" y="2931790"/>
            <a:ext cx="288032" cy="28803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7 ExtraBold" panose="020B08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316416" y="65038"/>
            <a:ext cx="827584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dirty="0" smtClean="0">
                <a:solidFill>
                  <a:srgbClr val="32AEB8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2/</a:t>
            </a:r>
            <a:r>
              <a:rPr lang="en-US" altLang="ko-KR" sz="500" dirty="0" smtClean="0">
                <a:solidFill>
                  <a:srgbClr val="32AEB8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9</a:t>
            </a:r>
            <a:r>
              <a:rPr lang="en-US" altLang="ko-KR" sz="800" dirty="0" smtClean="0">
                <a:solidFill>
                  <a:srgbClr val="32AEB8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800" dirty="0" err="1" smtClean="0">
                <a:solidFill>
                  <a:srgbClr val="32AEB8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챗봇이란</a:t>
            </a:r>
            <a:r>
              <a:rPr lang="en-US" altLang="ko-KR" sz="800" dirty="0" smtClean="0">
                <a:solidFill>
                  <a:srgbClr val="32AEB8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?</a:t>
            </a:r>
            <a:endParaRPr lang="ko-KR" altLang="en-US" sz="800" dirty="0">
              <a:solidFill>
                <a:srgbClr val="32AEB8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07393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3363894" y="1715733"/>
            <a:ext cx="1152000" cy="1152000"/>
            <a:chOff x="3563888" y="1923678"/>
            <a:chExt cx="900000" cy="900000"/>
          </a:xfrm>
        </p:grpSpPr>
        <p:sp>
          <p:nvSpPr>
            <p:cNvPr id="4" name="Rectangle 3"/>
            <p:cNvSpPr/>
            <p:nvPr/>
          </p:nvSpPr>
          <p:spPr>
            <a:xfrm>
              <a:off x="3563888" y="1923678"/>
              <a:ext cx="900000" cy="90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에스코어 드림 7 ExtraBold" panose="020B08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5" name="Right Triangle 4"/>
            <p:cNvSpPr/>
            <p:nvPr/>
          </p:nvSpPr>
          <p:spPr>
            <a:xfrm rot="16200000">
              <a:off x="3731757" y="2089433"/>
              <a:ext cx="648000" cy="648000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 rot="5400000">
            <a:off x="4644136" y="1715733"/>
            <a:ext cx="1152000" cy="1152000"/>
            <a:chOff x="3563888" y="1923678"/>
            <a:chExt cx="900000" cy="900000"/>
          </a:xfrm>
        </p:grpSpPr>
        <p:sp>
          <p:nvSpPr>
            <p:cNvPr id="9" name="Rectangle 8"/>
            <p:cNvSpPr/>
            <p:nvPr/>
          </p:nvSpPr>
          <p:spPr>
            <a:xfrm>
              <a:off x="3563888" y="1923678"/>
              <a:ext cx="900000" cy="900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에스코어 드림 7 ExtraBold" panose="020B08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10" name="Right Triangle 9"/>
            <p:cNvSpPr/>
            <p:nvPr/>
          </p:nvSpPr>
          <p:spPr>
            <a:xfrm rot="16200000">
              <a:off x="3731757" y="2089433"/>
              <a:ext cx="648000" cy="648000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 rot="10800000">
            <a:off x="4644136" y="2980022"/>
            <a:ext cx="1152000" cy="1152000"/>
            <a:chOff x="3563888" y="1923678"/>
            <a:chExt cx="900000" cy="900000"/>
          </a:xfrm>
        </p:grpSpPr>
        <p:sp>
          <p:nvSpPr>
            <p:cNvPr id="12" name="Rectangle 11"/>
            <p:cNvSpPr/>
            <p:nvPr/>
          </p:nvSpPr>
          <p:spPr>
            <a:xfrm>
              <a:off x="3563888" y="1923678"/>
              <a:ext cx="900000" cy="90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에스코어 드림 7 ExtraBold" panose="020B08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13" name="Right Triangle 12"/>
            <p:cNvSpPr/>
            <p:nvPr/>
          </p:nvSpPr>
          <p:spPr>
            <a:xfrm rot="16200000">
              <a:off x="3731757" y="2089433"/>
              <a:ext cx="648000" cy="648000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 rot="16200000">
            <a:off x="3363895" y="2980022"/>
            <a:ext cx="1152000" cy="1152000"/>
            <a:chOff x="3563888" y="1923678"/>
            <a:chExt cx="900000" cy="900000"/>
          </a:xfrm>
        </p:grpSpPr>
        <p:sp>
          <p:nvSpPr>
            <p:cNvPr id="15" name="Rectangle 14"/>
            <p:cNvSpPr/>
            <p:nvPr/>
          </p:nvSpPr>
          <p:spPr>
            <a:xfrm>
              <a:off x="3563888" y="1923678"/>
              <a:ext cx="900000" cy="900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에스코어 드림 7 ExtraBold" panose="020B08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16" name="Right Triangle 15"/>
            <p:cNvSpPr/>
            <p:nvPr/>
          </p:nvSpPr>
          <p:spPr>
            <a:xfrm rot="16200000">
              <a:off x="3731757" y="2089433"/>
              <a:ext cx="648000" cy="648000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</a:endParaRP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3917049" y="2348750"/>
            <a:ext cx="5156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>
                <a:solidFill>
                  <a:schemeClr val="accent1"/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rPr>
              <a:t>1</a:t>
            </a:r>
            <a:endParaRPr lang="ko-KR" altLang="en-US" sz="2000" b="1" dirty="0">
              <a:solidFill>
                <a:schemeClr val="accent1"/>
              </a:solidFill>
              <a:latin typeface="에스코어 드림 7 ExtraBold" panose="020B0803030302020204" pitchFamily="34" charset="-127"/>
              <a:ea typeface="에스코어 드림 4 Regular" panose="020B0503030302020204" pitchFamily="34" charset="-127"/>
              <a:cs typeface="Arial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733299" y="2346544"/>
            <a:ext cx="4028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>
                <a:solidFill>
                  <a:schemeClr val="accent1"/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rPr>
              <a:t>3</a:t>
            </a:r>
            <a:endParaRPr lang="ko-KR" altLang="en-US" sz="2000" b="1" dirty="0">
              <a:solidFill>
                <a:schemeClr val="accent1"/>
              </a:solidFill>
              <a:latin typeface="에스코어 드림 7 ExtraBold" panose="020B0803030302020204" pitchFamily="34" charset="-127"/>
              <a:ea typeface="에스코어 드림 4 Regular" panose="020B0503030302020204" pitchFamily="34" charset="-127"/>
              <a:cs typeface="Arial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914665" y="3100640"/>
            <a:ext cx="4604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>
                <a:solidFill>
                  <a:schemeClr val="accent1"/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rPr>
              <a:t>2</a:t>
            </a:r>
            <a:endParaRPr lang="ko-KR" altLang="en-US" sz="2000" b="1" dirty="0">
              <a:solidFill>
                <a:schemeClr val="accent1"/>
              </a:solidFill>
              <a:latin typeface="에스코어 드림 7 ExtraBold" panose="020B0803030302020204" pitchFamily="34" charset="-127"/>
              <a:ea typeface="에스코어 드림 4 Regular" panose="020B0503030302020204" pitchFamily="34" charset="-127"/>
              <a:cs typeface="Arial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612432" y="3090372"/>
            <a:ext cx="6446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>
                <a:solidFill>
                  <a:schemeClr val="accent1"/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rPr>
              <a:t>4</a:t>
            </a:r>
            <a:endParaRPr lang="ko-KR" altLang="en-US" sz="2000" b="1" dirty="0">
              <a:solidFill>
                <a:schemeClr val="accent1"/>
              </a:solidFill>
              <a:latin typeface="에스코어 드림 7 ExtraBold" panose="020B0803030302020204" pitchFamily="34" charset="-127"/>
              <a:ea typeface="에스코어 드림 4 Regular" panose="020B0503030302020204" pitchFamily="34" charset="-127"/>
              <a:cs typeface="Arial" pitchFamily="34" charset="0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542153" y="1778520"/>
            <a:ext cx="2539483" cy="678692"/>
            <a:chOff x="803640" y="3362835"/>
            <a:chExt cx="2059657" cy="678692"/>
          </a:xfrm>
        </p:grpSpPr>
        <p:sp>
          <p:nvSpPr>
            <p:cNvPr id="26" name="TextBox 25"/>
            <p:cNvSpPr txBox="1"/>
            <p:nvPr/>
          </p:nvSpPr>
          <p:spPr>
            <a:xfrm>
              <a:off x="803640" y="3579862"/>
              <a:ext cx="20596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질문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(</a:t>
              </a:r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문장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)-</a:t>
              </a:r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응답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(</a:t>
              </a:r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키워드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) </a:t>
              </a:r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한 쌍의 </a:t>
              </a:r>
              <a:endPara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Arial" pitchFamily="34" charset="0"/>
              </a:endParaRPr>
            </a:p>
            <a:p>
              <a:pPr algn="r"/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형식으로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 </a:t>
              </a:r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구성된 모델 학습용 데이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터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Arial" pitchFamily="34" charset="0"/>
                </a:rPr>
                <a:t>질문</a:t>
              </a:r>
              <a:r>
                <a:rPr lang="en-US" altLang="ko-KR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Arial" pitchFamily="34" charset="0"/>
                </a:rPr>
                <a:t>-</a:t>
              </a:r>
              <a:r>
                <a:rPr lang="ko-KR" altLang="en-US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Arial" pitchFamily="34" charset="0"/>
                </a:rPr>
                <a:t>답변</a:t>
              </a:r>
              <a:r>
                <a:rPr lang="en-US" altLang="ko-KR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Arial" pitchFamily="34" charset="0"/>
                </a:rPr>
                <a:t>(</a:t>
              </a:r>
              <a:r>
                <a:rPr lang="ko-KR" altLang="en-US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Arial" pitchFamily="34" charset="0"/>
                </a:rPr>
                <a:t>상담</a:t>
              </a:r>
              <a:r>
                <a:rPr lang="en-US" altLang="ko-KR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Arial" pitchFamily="34" charset="0"/>
                </a:rPr>
                <a:t>)</a:t>
              </a:r>
              <a:r>
                <a:rPr lang="ko-KR" altLang="en-US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Arial" pitchFamily="34" charset="0"/>
                </a:rPr>
                <a:t> 데이터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Arial" pitchFamily="34" charset="0"/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542153" y="3578720"/>
            <a:ext cx="2539483" cy="678692"/>
            <a:chOff x="803640" y="3362835"/>
            <a:chExt cx="2059657" cy="678692"/>
          </a:xfrm>
        </p:grpSpPr>
        <p:sp>
          <p:nvSpPr>
            <p:cNvPr id="29" name="TextBox 28"/>
            <p:cNvSpPr txBox="1"/>
            <p:nvPr/>
          </p:nvSpPr>
          <p:spPr>
            <a:xfrm>
              <a:off x="803640" y="3579862"/>
              <a:ext cx="20596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주소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, </a:t>
              </a:r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운영시간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, </a:t>
              </a:r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위도 및 경도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,</a:t>
              </a:r>
            </a:p>
            <a:p>
              <a:pPr algn="r"/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입장 요금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, </a:t>
              </a:r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주차 요금 등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Arial" pitchFamily="34" charset="0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Arial" pitchFamily="34" charset="0"/>
                </a:rPr>
                <a:t>도내 관광지 관련 정보 데이터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Arial" pitchFamily="34" charset="0"/>
              </a:endParaRP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6116170" y="1778520"/>
            <a:ext cx="2539483" cy="863358"/>
            <a:chOff x="803640" y="3362835"/>
            <a:chExt cx="2059657" cy="863358"/>
          </a:xfrm>
        </p:grpSpPr>
        <p:sp>
          <p:nvSpPr>
            <p:cNvPr id="32" name="TextBox 31"/>
            <p:cNvSpPr txBox="1"/>
            <p:nvPr/>
          </p:nvSpPr>
          <p:spPr>
            <a:xfrm>
              <a:off x="803640" y="3579862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제주관광협회에서 운영 중인</a:t>
              </a:r>
              <a:endPara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Arial" pitchFamily="34" charset="0"/>
              </a:endParaRPr>
            </a:p>
            <a:p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제주관광상품 오픈 마켓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 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‘</a:t>
              </a:r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탐나오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’</a:t>
              </a:r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로 부터</a:t>
              </a:r>
              <a:endPara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Arial" pitchFamily="34" charset="0"/>
              </a:endParaRPr>
            </a:p>
            <a:p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상품 정보 </a:t>
              </a:r>
              <a:r>
                <a:rPr lang="ko-KR" altLang="en-US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크롤링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Arial" pitchFamily="34" charset="0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Arial" pitchFamily="34" charset="0"/>
                </a:rPr>
                <a:t>도내 관광 상품 데이터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Arial" pitchFamily="34" charset="0"/>
              </a:endParaRP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6116170" y="3578720"/>
            <a:ext cx="2539483" cy="678692"/>
            <a:chOff x="803640" y="3362835"/>
            <a:chExt cx="2059657" cy="678692"/>
          </a:xfrm>
        </p:grpSpPr>
        <p:sp>
          <p:nvSpPr>
            <p:cNvPr id="35" name="TextBox 34"/>
            <p:cNvSpPr txBox="1"/>
            <p:nvPr/>
          </p:nvSpPr>
          <p:spPr>
            <a:xfrm>
              <a:off x="803640" y="3579862"/>
              <a:ext cx="20596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날씨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, </a:t>
              </a:r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위도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, </a:t>
              </a:r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경도 등</a:t>
              </a:r>
              <a:endPara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Arial" pitchFamily="34" charset="0"/>
              </a:endParaRPr>
            </a:p>
            <a:p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부가 기능을 위한 데이터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Arial" pitchFamily="34" charset="0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Arial" pitchFamily="34" charset="0"/>
                </a:rPr>
                <a:t>기타 부가 기능을 위한 데이터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Arial" pitchFamily="34" charset="0"/>
              </a:endParaRPr>
            </a:p>
          </p:txBody>
        </p:sp>
      </p:grpSp>
      <p:sp>
        <p:nvSpPr>
          <p:cNvPr id="37" name="Chord 15">
            <a:extLst>
              <a:ext uri="{FF2B5EF4-FFF2-40B4-BE49-F238E27FC236}">
                <a16:creationId xmlns:a16="http://schemas.microsoft.com/office/drawing/2014/main" id="{CD27F52B-3377-4656-95DC-22B25D6F14B8}"/>
              </a:ext>
            </a:extLst>
          </p:cNvPr>
          <p:cNvSpPr/>
          <p:nvPr/>
        </p:nvSpPr>
        <p:spPr>
          <a:xfrm>
            <a:off x="3521039" y="1835953"/>
            <a:ext cx="254880" cy="555707"/>
          </a:xfrm>
          <a:custGeom>
            <a:avLst/>
            <a:gdLst/>
            <a:ahLst/>
            <a:cxnLst/>
            <a:rect l="l" t="t" r="r" b="b"/>
            <a:pathLst>
              <a:path w="1492970" h="3255081">
                <a:moveTo>
                  <a:pt x="1492970" y="1569688"/>
                </a:moveTo>
                <a:cubicBezTo>
                  <a:pt x="1492970" y="1957118"/>
                  <a:pt x="1197680" y="2277765"/>
                  <a:pt x="816277" y="2310957"/>
                </a:cubicBezTo>
                <a:lnTo>
                  <a:pt x="816277" y="2787043"/>
                </a:lnTo>
                <a:cubicBezTo>
                  <a:pt x="873982" y="2789209"/>
                  <a:pt x="931009" y="2798017"/>
                  <a:pt x="986081" y="2811674"/>
                </a:cubicBezTo>
                <a:cubicBezTo>
                  <a:pt x="1252919" y="2877847"/>
                  <a:pt x="1430830" y="3046369"/>
                  <a:pt x="1433593" y="3235566"/>
                </a:cubicBezTo>
                <a:lnTo>
                  <a:pt x="57488" y="3255081"/>
                </a:lnTo>
                <a:cubicBezTo>
                  <a:pt x="47920" y="3062506"/>
                  <a:pt x="221127" y="2886615"/>
                  <a:pt x="490574" y="2815284"/>
                </a:cubicBezTo>
                <a:cubicBezTo>
                  <a:pt x="549928" y="2799571"/>
                  <a:pt x="611777" y="2789553"/>
                  <a:pt x="674460" y="2787163"/>
                </a:cubicBezTo>
                <a:lnTo>
                  <a:pt x="674460" y="2310809"/>
                </a:lnTo>
                <a:cubicBezTo>
                  <a:pt x="317470" y="2280245"/>
                  <a:pt x="28405" y="1994114"/>
                  <a:pt x="0" y="1627428"/>
                </a:cubicBezTo>
                <a:lnTo>
                  <a:pt x="142201" y="1616413"/>
                </a:lnTo>
                <a:cubicBezTo>
                  <a:pt x="167304" y="1940464"/>
                  <a:pt x="443969" y="2186771"/>
                  <a:pt x="768748" y="2174211"/>
                </a:cubicBezTo>
                <a:cubicBezTo>
                  <a:pt x="1093527" y="2161650"/>
                  <a:pt x="1350342" y="1894710"/>
                  <a:pt x="1350342" y="1569689"/>
                </a:cubicBezTo>
                <a:close/>
                <a:moveTo>
                  <a:pt x="745368" y="0"/>
                </a:moveTo>
                <a:cubicBezTo>
                  <a:pt x="989132" y="0"/>
                  <a:pt x="1186742" y="197610"/>
                  <a:pt x="1186742" y="441374"/>
                </a:cubicBezTo>
                <a:lnTo>
                  <a:pt x="1186742" y="1575353"/>
                </a:lnTo>
                <a:cubicBezTo>
                  <a:pt x="1186742" y="1819117"/>
                  <a:pt x="989132" y="2016727"/>
                  <a:pt x="745368" y="2016727"/>
                </a:cubicBezTo>
                <a:cubicBezTo>
                  <a:pt x="501604" y="2016727"/>
                  <a:pt x="303994" y="1819117"/>
                  <a:pt x="303994" y="1575353"/>
                </a:cubicBezTo>
                <a:lnTo>
                  <a:pt x="303994" y="441374"/>
                </a:lnTo>
                <a:cubicBezTo>
                  <a:pt x="303994" y="197610"/>
                  <a:pt x="501604" y="0"/>
                  <a:pt x="74536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에스코어 드림 7 ExtraBold" panose="020B08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8" name="Teardrop 6">
            <a:extLst>
              <a:ext uri="{FF2B5EF4-FFF2-40B4-BE49-F238E27FC236}">
                <a16:creationId xmlns:a16="http://schemas.microsoft.com/office/drawing/2014/main" id="{62D835FE-0DB2-49DF-9DE6-D60809D295D0}"/>
              </a:ext>
            </a:extLst>
          </p:cNvPr>
          <p:cNvSpPr/>
          <p:nvPr/>
        </p:nvSpPr>
        <p:spPr>
          <a:xfrm rot="8100000">
            <a:off x="3429016" y="3502692"/>
            <a:ext cx="438927" cy="438928"/>
          </a:xfrm>
          <a:custGeom>
            <a:avLst/>
            <a:gdLst/>
            <a:ahLst/>
            <a:cxnLst/>
            <a:rect l="l" t="t" r="r" b="b"/>
            <a:pathLst>
              <a:path w="2483832" h="2483835">
                <a:moveTo>
                  <a:pt x="657616" y="1826218"/>
                </a:moveTo>
                <a:cubicBezTo>
                  <a:pt x="806520" y="1975122"/>
                  <a:pt x="1047940" y="1975122"/>
                  <a:pt x="1196844" y="1826218"/>
                </a:cubicBezTo>
                <a:cubicBezTo>
                  <a:pt x="1345748" y="1677314"/>
                  <a:pt x="1345748" y="1435894"/>
                  <a:pt x="1196844" y="1286990"/>
                </a:cubicBezTo>
                <a:cubicBezTo>
                  <a:pt x="1047940" y="1138086"/>
                  <a:pt x="806520" y="1138086"/>
                  <a:pt x="657616" y="1286990"/>
                </a:cubicBezTo>
                <a:cubicBezTo>
                  <a:pt x="508712" y="1435894"/>
                  <a:pt x="508712" y="1677314"/>
                  <a:pt x="657616" y="1826218"/>
                </a:cubicBezTo>
                <a:close/>
                <a:moveTo>
                  <a:pt x="293335" y="2190500"/>
                </a:moveTo>
                <a:cubicBezTo>
                  <a:pt x="112098" y="2009262"/>
                  <a:pt x="0" y="1758885"/>
                  <a:pt x="0" y="1482325"/>
                </a:cubicBezTo>
                <a:cubicBezTo>
                  <a:pt x="0" y="929206"/>
                  <a:pt x="459290" y="590078"/>
                  <a:pt x="1001509" y="480815"/>
                </a:cubicBezTo>
                <a:cubicBezTo>
                  <a:pt x="1569704" y="366317"/>
                  <a:pt x="1861757" y="259925"/>
                  <a:pt x="2483832" y="0"/>
                </a:cubicBezTo>
                <a:cubicBezTo>
                  <a:pt x="2230640" y="682694"/>
                  <a:pt x="2130986" y="873716"/>
                  <a:pt x="2003018" y="1482325"/>
                </a:cubicBezTo>
                <a:cubicBezTo>
                  <a:pt x="1901990" y="2042180"/>
                  <a:pt x="1554627" y="2483835"/>
                  <a:pt x="1001509" y="2483835"/>
                </a:cubicBezTo>
                <a:cubicBezTo>
                  <a:pt x="724950" y="2483835"/>
                  <a:pt x="474573" y="2371737"/>
                  <a:pt x="293335" y="219050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에스코어 드림 7 ExtraBold" panose="020B08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9" name="Oval 31">
            <a:extLst>
              <a:ext uri="{FF2B5EF4-FFF2-40B4-BE49-F238E27FC236}">
                <a16:creationId xmlns:a16="http://schemas.microsoft.com/office/drawing/2014/main" id="{4291CE6B-839E-468C-AB80-8F4BB22F0EB6}"/>
              </a:ext>
            </a:extLst>
          </p:cNvPr>
          <p:cNvSpPr/>
          <p:nvPr/>
        </p:nvSpPr>
        <p:spPr>
          <a:xfrm>
            <a:off x="5190573" y="3473332"/>
            <a:ext cx="533555" cy="538578"/>
          </a:xfrm>
          <a:custGeom>
            <a:avLst/>
            <a:gdLst/>
            <a:ahLst/>
            <a:cxnLst/>
            <a:rect l="l" t="t" r="r" b="b"/>
            <a:pathLst>
              <a:path w="3187187" h="3217189">
                <a:moveTo>
                  <a:pt x="2136560" y="2669280"/>
                </a:moveTo>
                <a:cubicBezTo>
                  <a:pt x="2154235" y="2662847"/>
                  <a:pt x="2173778" y="2671961"/>
                  <a:pt x="2180211" y="2689635"/>
                </a:cubicBezTo>
                <a:lnTo>
                  <a:pt x="2338628" y="3124881"/>
                </a:lnTo>
                <a:cubicBezTo>
                  <a:pt x="2345061" y="3142556"/>
                  <a:pt x="2335948" y="3162099"/>
                  <a:pt x="2318273" y="3168533"/>
                </a:cubicBezTo>
                <a:lnTo>
                  <a:pt x="2190259" y="3215126"/>
                </a:lnTo>
                <a:cubicBezTo>
                  <a:pt x="2172585" y="3221559"/>
                  <a:pt x="2153041" y="3212445"/>
                  <a:pt x="2146608" y="3194771"/>
                </a:cubicBezTo>
                <a:lnTo>
                  <a:pt x="1988192" y="2759525"/>
                </a:lnTo>
                <a:cubicBezTo>
                  <a:pt x="1981759" y="2741850"/>
                  <a:pt x="1990872" y="2722307"/>
                  <a:pt x="2008547" y="2715873"/>
                </a:cubicBezTo>
                <a:close/>
                <a:moveTo>
                  <a:pt x="1050626" y="2669280"/>
                </a:moveTo>
                <a:lnTo>
                  <a:pt x="1178640" y="2715873"/>
                </a:lnTo>
                <a:cubicBezTo>
                  <a:pt x="1196314" y="2722307"/>
                  <a:pt x="1205428" y="2741850"/>
                  <a:pt x="1198995" y="2759525"/>
                </a:cubicBezTo>
                <a:lnTo>
                  <a:pt x="1040578" y="3194771"/>
                </a:lnTo>
                <a:cubicBezTo>
                  <a:pt x="1034145" y="3212445"/>
                  <a:pt x="1014601" y="3221559"/>
                  <a:pt x="996927" y="3215126"/>
                </a:cubicBezTo>
                <a:lnTo>
                  <a:pt x="868913" y="3168533"/>
                </a:lnTo>
                <a:cubicBezTo>
                  <a:pt x="851239" y="3162099"/>
                  <a:pt x="842125" y="3142556"/>
                  <a:pt x="848558" y="3124881"/>
                </a:cubicBezTo>
                <a:lnTo>
                  <a:pt x="1006975" y="2689635"/>
                </a:lnTo>
                <a:cubicBezTo>
                  <a:pt x="1013408" y="2671961"/>
                  <a:pt x="1032952" y="2662847"/>
                  <a:pt x="1050626" y="2669280"/>
                </a:cubicBezTo>
                <a:close/>
                <a:moveTo>
                  <a:pt x="2647909" y="2029882"/>
                </a:moveTo>
                <a:cubicBezTo>
                  <a:pt x="2656328" y="2027626"/>
                  <a:pt x="2665608" y="2028582"/>
                  <a:pt x="2673752" y="2033284"/>
                </a:cubicBezTo>
                <a:lnTo>
                  <a:pt x="3074877" y="2264874"/>
                </a:lnTo>
                <a:cubicBezTo>
                  <a:pt x="3091166" y="2274278"/>
                  <a:pt x="3096747" y="2295107"/>
                  <a:pt x="3087343" y="2311396"/>
                </a:cubicBezTo>
                <a:lnTo>
                  <a:pt x="3019228" y="2429374"/>
                </a:lnTo>
                <a:cubicBezTo>
                  <a:pt x="3009824" y="2445663"/>
                  <a:pt x="2988995" y="2451244"/>
                  <a:pt x="2972706" y="2441840"/>
                </a:cubicBezTo>
                <a:lnTo>
                  <a:pt x="2571581" y="2210250"/>
                </a:lnTo>
                <a:cubicBezTo>
                  <a:pt x="2555292" y="2200846"/>
                  <a:pt x="2549710" y="2180017"/>
                  <a:pt x="2559115" y="2163728"/>
                </a:cubicBezTo>
                <a:lnTo>
                  <a:pt x="2627229" y="2045750"/>
                </a:lnTo>
                <a:cubicBezTo>
                  <a:pt x="2631932" y="2037605"/>
                  <a:pt x="2639490" y="2032138"/>
                  <a:pt x="2647909" y="2029882"/>
                </a:cubicBezTo>
                <a:close/>
                <a:moveTo>
                  <a:pt x="539277" y="2029882"/>
                </a:moveTo>
                <a:cubicBezTo>
                  <a:pt x="547696" y="2032138"/>
                  <a:pt x="555255" y="2037605"/>
                  <a:pt x="559957" y="2045750"/>
                </a:cubicBezTo>
                <a:lnTo>
                  <a:pt x="628071" y="2163728"/>
                </a:lnTo>
                <a:cubicBezTo>
                  <a:pt x="637476" y="2180017"/>
                  <a:pt x="631895" y="2200846"/>
                  <a:pt x="615606" y="2210250"/>
                </a:cubicBezTo>
                <a:lnTo>
                  <a:pt x="214481" y="2441840"/>
                </a:lnTo>
                <a:cubicBezTo>
                  <a:pt x="198192" y="2451244"/>
                  <a:pt x="177363" y="2445663"/>
                  <a:pt x="167958" y="2429374"/>
                </a:cubicBezTo>
                <a:lnTo>
                  <a:pt x="99844" y="2311396"/>
                </a:lnTo>
                <a:cubicBezTo>
                  <a:pt x="90439" y="2295107"/>
                  <a:pt x="96020" y="2274278"/>
                  <a:pt x="112309" y="2264874"/>
                </a:cubicBezTo>
                <a:lnTo>
                  <a:pt x="513434" y="2033284"/>
                </a:lnTo>
                <a:cubicBezTo>
                  <a:pt x="521579" y="2028582"/>
                  <a:pt x="530858" y="2027626"/>
                  <a:pt x="539277" y="2029882"/>
                </a:cubicBezTo>
                <a:close/>
                <a:moveTo>
                  <a:pt x="3094879" y="918289"/>
                </a:moveTo>
                <a:cubicBezTo>
                  <a:pt x="3112554" y="911856"/>
                  <a:pt x="3132097" y="920969"/>
                  <a:pt x="3138531" y="938644"/>
                </a:cubicBezTo>
                <a:lnTo>
                  <a:pt x="3185124" y="1066657"/>
                </a:lnTo>
                <a:cubicBezTo>
                  <a:pt x="3191557" y="1084332"/>
                  <a:pt x="3182443" y="1103875"/>
                  <a:pt x="3164769" y="1110308"/>
                </a:cubicBezTo>
                <a:lnTo>
                  <a:pt x="2729523" y="1268725"/>
                </a:lnTo>
                <a:cubicBezTo>
                  <a:pt x="2711848" y="1275158"/>
                  <a:pt x="2692304" y="1266045"/>
                  <a:pt x="2685871" y="1248370"/>
                </a:cubicBezTo>
                <a:lnTo>
                  <a:pt x="2639278" y="1120357"/>
                </a:lnTo>
                <a:cubicBezTo>
                  <a:pt x="2632845" y="1102682"/>
                  <a:pt x="2641959" y="1083138"/>
                  <a:pt x="2659633" y="1076705"/>
                </a:cubicBezTo>
                <a:close/>
                <a:moveTo>
                  <a:pt x="92307" y="918289"/>
                </a:moveTo>
                <a:lnTo>
                  <a:pt x="527553" y="1076705"/>
                </a:lnTo>
                <a:cubicBezTo>
                  <a:pt x="545228" y="1083138"/>
                  <a:pt x="554341" y="1102682"/>
                  <a:pt x="547908" y="1120357"/>
                </a:cubicBezTo>
                <a:lnTo>
                  <a:pt x="501315" y="1248370"/>
                </a:lnTo>
                <a:cubicBezTo>
                  <a:pt x="494882" y="1266045"/>
                  <a:pt x="475338" y="1275158"/>
                  <a:pt x="457664" y="1268725"/>
                </a:cubicBezTo>
                <a:lnTo>
                  <a:pt x="22418" y="1110308"/>
                </a:lnTo>
                <a:cubicBezTo>
                  <a:pt x="4743" y="1103875"/>
                  <a:pt x="-4370" y="1084332"/>
                  <a:pt x="2063" y="1066657"/>
                </a:cubicBezTo>
                <a:lnTo>
                  <a:pt x="48656" y="938644"/>
                </a:lnTo>
                <a:cubicBezTo>
                  <a:pt x="55089" y="920969"/>
                  <a:pt x="74633" y="911856"/>
                  <a:pt x="92307" y="918289"/>
                </a:cubicBezTo>
                <a:close/>
                <a:moveTo>
                  <a:pt x="1593593" y="658644"/>
                </a:moveTo>
                <a:cubicBezTo>
                  <a:pt x="2116495" y="658644"/>
                  <a:pt x="2540391" y="1082540"/>
                  <a:pt x="2540391" y="1605442"/>
                </a:cubicBezTo>
                <a:cubicBezTo>
                  <a:pt x="2540391" y="2128344"/>
                  <a:pt x="2116495" y="2552240"/>
                  <a:pt x="1593593" y="2552240"/>
                </a:cubicBezTo>
                <a:cubicBezTo>
                  <a:pt x="1070691" y="2552240"/>
                  <a:pt x="646795" y="2128344"/>
                  <a:pt x="646795" y="1605442"/>
                </a:cubicBezTo>
                <a:cubicBezTo>
                  <a:pt x="646795" y="1082540"/>
                  <a:pt x="1070691" y="658644"/>
                  <a:pt x="1593593" y="658644"/>
                </a:cubicBezTo>
                <a:close/>
                <a:moveTo>
                  <a:pt x="2246117" y="1165"/>
                </a:moveTo>
                <a:cubicBezTo>
                  <a:pt x="2254536" y="-1090"/>
                  <a:pt x="2263815" y="-135"/>
                  <a:pt x="2271960" y="4568"/>
                </a:cubicBezTo>
                <a:lnTo>
                  <a:pt x="2389938" y="72682"/>
                </a:lnTo>
                <a:cubicBezTo>
                  <a:pt x="2406227" y="82087"/>
                  <a:pt x="2411808" y="102916"/>
                  <a:pt x="2402403" y="119205"/>
                </a:cubicBezTo>
                <a:lnTo>
                  <a:pt x="2170814" y="520330"/>
                </a:lnTo>
                <a:cubicBezTo>
                  <a:pt x="2161409" y="536619"/>
                  <a:pt x="2140580" y="542200"/>
                  <a:pt x="2124291" y="532795"/>
                </a:cubicBezTo>
                <a:lnTo>
                  <a:pt x="2006313" y="464681"/>
                </a:lnTo>
                <a:cubicBezTo>
                  <a:pt x="1990024" y="455276"/>
                  <a:pt x="1984443" y="434447"/>
                  <a:pt x="1993848" y="418158"/>
                </a:cubicBezTo>
                <a:lnTo>
                  <a:pt x="2225437" y="17033"/>
                </a:lnTo>
                <a:cubicBezTo>
                  <a:pt x="2230139" y="8889"/>
                  <a:pt x="2237698" y="3421"/>
                  <a:pt x="2246117" y="1165"/>
                </a:cubicBezTo>
                <a:close/>
                <a:moveTo>
                  <a:pt x="941069" y="1165"/>
                </a:moveTo>
                <a:cubicBezTo>
                  <a:pt x="949488" y="3421"/>
                  <a:pt x="957047" y="8889"/>
                  <a:pt x="961749" y="17033"/>
                </a:cubicBezTo>
                <a:lnTo>
                  <a:pt x="1193338" y="418158"/>
                </a:lnTo>
                <a:cubicBezTo>
                  <a:pt x="1202743" y="434447"/>
                  <a:pt x="1197162" y="455276"/>
                  <a:pt x="1180873" y="464681"/>
                </a:cubicBezTo>
                <a:lnTo>
                  <a:pt x="1062895" y="532795"/>
                </a:lnTo>
                <a:cubicBezTo>
                  <a:pt x="1046606" y="542200"/>
                  <a:pt x="1025777" y="536619"/>
                  <a:pt x="1016372" y="520330"/>
                </a:cubicBezTo>
                <a:lnTo>
                  <a:pt x="784783" y="119205"/>
                </a:lnTo>
                <a:cubicBezTo>
                  <a:pt x="775378" y="102916"/>
                  <a:pt x="780959" y="82087"/>
                  <a:pt x="797248" y="72682"/>
                </a:cubicBezTo>
                <a:lnTo>
                  <a:pt x="915226" y="4568"/>
                </a:lnTo>
                <a:cubicBezTo>
                  <a:pt x="923371" y="-135"/>
                  <a:pt x="932650" y="-1090"/>
                  <a:pt x="941069" y="116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7 ExtraBold" panose="020B08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40" name="Block Arc 11">
            <a:extLst>
              <a:ext uri="{FF2B5EF4-FFF2-40B4-BE49-F238E27FC236}">
                <a16:creationId xmlns:a16="http://schemas.microsoft.com/office/drawing/2014/main" id="{FC02C8E9-846F-41B9-AC61-9957A217C369}"/>
              </a:ext>
            </a:extLst>
          </p:cNvPr>
          <p:cNvSpPr/>
          <p:nvPr/>
        </p:nvSpPr>
        <p:spPr>
          <a:xfrm rot="10800000">
            <a:off x="5285011" y="1873724"/>
            <a:ext cx="295101" cy="480166"/>
          </a:xfrm>
          <a:custGeom>
            <a:avLst/>
            <a:gdLst/>
            <a:ahLst/>
            <a:cxnLst/>
            <a:rect l="l" t="t" r="r" b="b"/>
            <a:pathLst>
              <a:path w="3636337" h="7138182">
                <a:moveTo>
                  <a:pt x="1563551" y="3029061"/>
                </a:moveTo>
                <a:lnTo>
                  <a:pt x="1563551" y="1171769"/>
                </a:lnTo>
                <a:cubicBezTo>
                  <a:pt x="1444523" y="1201084"/>
                  <a:pt x="1330799" y="1254073"/>
                  <a:pt x="1228219" y="1328453"/>
                </a:cubicBezTo>
                <a:cubicBezTo>
                  <a:pt x="927220" y="1546705"/>
                  <a:pt x="771440" y="1913395"/>
                  <a:pt x="823311" y="2281559"/>
                </a:cubicBezTo>
                <a:cubicBezTo>
                  <a:pt x="886035" y="2761950"/>
                  <a:pt x="1181988" y="2923981"/>
                  <a:pt x="1563551" y="3029061"/>
                </a:cubicBezTo>
                <a:close/>
                <a:moveTo>
                  <a:pt x="2056123" y="5971053"/>
                </a:moveTo>
                <a:cubicBezTo>
                  <a:pt x="2180706" y="5941789"/>
                  <a:pt x="2300029" y="5887431"/>
                  <a:pt x="2407191" y="5809729"/>
                </a:cubicBezTo>
                <a:cubicBezTo>
                  <a:pt x="2708190" y="5591477"/>
                  <a:pt x="2863970" y="5224787"/>
                  <a:pt x="2812099" y="4856623"/>
                </a:cubicBezTo>
                <a:cubicBezTo>
                  <a:pt x="2712300" y="4365494"/>
                  <a:pt x="2419393" y="4148018"/>
                  <a:pt x="2056123" y="4007016"/>
                </a:cubicBezTo>
                <a:close/>
                <a:moveTo>
                  <a:pt x="2056123" y="7138182"/>
                </a:moveTo>
                <a:lnTo>
                  <a:pt x="1563551" y="7138182"/>
                </a:lnTo>
                <a:lnTo>
                  <a:pt x="1563551" y="6796553"/>
                </a:lnTo>
                <a:cubicBezTo>
                  <a:pt x="1376287" y="6771102"/>
                  <a:pt x="1191751" y="6715291"/>
                  <a:pt x="1016794" y="6629471"/>
                </a:cubicBezTo>
                <a:cubicBezTo>
                  <a:pt x="412303" y="6332946"/>
                  <a:pt x="21102" y="5726704"/>
                  <a:pt x="0" y="5053734"/>
                </a:cubicBezTo>
                <a:lnTo>
                  <a:pt x="813973" y="5028205"/>
                </a:lnTo>
                <a:cubicBezTo>
                  <a:pt x="825624" y="5399818"/>
                  <a:pt x="1041643" y="5734588"/>
                  <a:pt x="1375441" y="5898325"/>
                </a:cubicBezTo>
                <a:cubicBezTo>
                  <a:pt x="1436179" y="5928119"/>
                  <a:pt x="1499008" y="5951362"/>
                  <a:pt x="1563551" y="5965918"/>
                </a:cubicBezTo>
                <a:lnTo>
                  <a:pt x="1563551" y="3847635"/>
                </a:lnTo>
                <a:cubicBezTo>
                  <a:pt x="920238" y="3662345"/>
                  <a:pt x="233045" y="3450393"/>
                  <a:pt x="16852" y="2382091"/>
                </a:cubicBezTo>
                <a:cubicBezTo>
                  <a:pt x="-73403" y="1719933"/>
                  <a:pt x="208577" y="1061859"/>
                  <a:pt x="750173" y="669157"/>
                </a:cubicBezTo>
                <a:cubicBezTo>
                  <a:pt x="994931" y="491686"/>
                  <a:pt x="1274723" y="381458"/>
                  <a:pt x="1563551" y="341319"/>
                </a:cubicBezTo>
                <a:lnTo>
                  <a:pt x="1563551" y="0"/>
                </a:lnTo>
                <a:lnTo>
                  <a:pt x="2056123" y="0"/>
                </a:lnTo>
                <a:lnTo>
                  <a:pt x="2056123" y="339268"/>
                </a:lnTo>
                <a:cubicBezTo>
                  <a:pt x="2248752" y="363969"/>
                  <a:pt x="2438747" y="420481"/>
                  <a:pt x="2618616" y="508711"/>
                </a:cubicBezTo>
                <a:cubicBezTo>
                  <a:pt x="3223107" y="805237"/>
                  <a:pt x="3614308" y="1411478"/>
                  <a:pt x="3635410" y="2084448"/>
                </a:cubicBezTo>
                <a:lnTo>
                  <a:pt x="2821437" y="2109978"/>
                </a:lnTo>
                <a:cubicBezTo>
                  <a:pt x="2809786" y="1738364"/>
                  <a:pt x="2593767" y="1403594"/>
                  <a:pt x="2259969" y="1239857"/>
                </a:cubicBezTo>
                <a:cubicBezTo>
                  <a:pt x="2194243" y="1207617"/>
                  <a:pt x="2126069" y="1183046"/>
                  <a:pt x="2056123" y="1168235"/>
                </a:cubicBezTo>
                <a:lnTo>
                  <a:pt x="2056123" y="3150890"/>
                </a:lnTo>
                <a:cubicBezTo>
                  <a:pt x="2675271" y="3303511"/>
                  <a:pt x="3347939" y="3564428"/>
                  <a:pt x="3618512" y="4743007"/>
                </a:cubicBezTo>
                <a:cubicBezTo>
                  <a:pt x="3712448" y="5409725"/>
                  <a:pt x="3430336" y="6073786"/>
                  <a:pt x="2885237" y="6469025"/>
                </a:cubicBezTo>
                <a:cubicBezTo>
                  <a:pt x="2636047" y="6649712"/>
                  <a:pt x="2350538" y="6760700"/>
                  <a:pt x="2056123" y="679874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에스코어 드림 7 ExtraBold" panose="020B08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41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339502"/>
            <a:ext cx="9144000" cy="576064"/>
          </a:xfrm>
        </p:spPr>
        <p:txBody>
          <a:bodyPr/>
          <a:lstStyle/>
          <a:p>
            <a:r>
              <a:rPr lang="ko-KR" altLang="en-US" dirty="0" smtClean="0">
                <a:ea typeface="에스코어 드림 7 ExtraBold" panose="020B0803030302020204" pitchFamily="34" charset="-127"/>
              </a:rPr>
              <a:t>필요한 데이터</a:t>
            </a:r>
            <a:endParaRPr lang="ko-KR" altLang="en-US" dirty="0">
              <a:ea typeface="에스코어 드림 7 ExtraBold" panose="020B0803030302020204" pitchFamily="34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740352" y="65038"/>
            <a:ext cx="1403648" cy="215444"/>
          </a:xfrm>
          <a:prstGeom prst="rect">
            <a:avLst/>
          </a:prstGeom>
          <a:solidFill>
            <a:srgbClr val="32AEB8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dirty="0" smtClean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3/</a:t>
            </a:r>
            <a:r>
              <a:rPr lang="en-US" altLang="ko-KR" sz="500" dirty="0" smtClean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9</a:t>
            </a:r>
            <a:r>
              <a:rPr lang="en-US" altLang="ko-KR" sz="800" dirty="0" smtClean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800" dirty="0" smtClean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사용 데이터 및 </a:t>
            </a:r>
            <a:r>
              <a:rPr lang="en-US" altLang="ko-KR" sz="800" dirty="0" smtClean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DB </a:t>
            </a:r>
            <a:r>
              <a:rPr lang="ko-KR" altLang="en-US" sz="800" dirty="0" smtClean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구축</a:t>
            </a:r>
            <a:endParaRPr lang="ko-KR" altLang="en-US" sz="8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32274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over and End Slide Master">
  <a:themeElements>
    <a:clrScheme name="ALLPPT-COLOR-A19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32AEB8"/>
      </a:accent1>
      <a:accent2>
        <a:srgbClr val="F2A40D"/>
      </a:accent2>
      <a:accent3>
        <a:srgbClr val="32AEB8"/>
      </a:accent3>
      <a:accent4>
        <a:srgbClr val="F2A40D"/>
      </a:accent4>
      <a:accent5>
        <a:srgbClr val="32AEB8"/>
      </a:accent5>
      <a:accent6>
        <a:srgbClr val="F2A40D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바탕"/>
        <a:cs typeface=""/>
      </a:majorFont>
      <a:minorFont>
        <a:latin typeface="Arial"/>
        <a:ea typeface="바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tents Slide Master">
  <a:themeElements>
    <a:clrScheme name="ALLPPT-COLOR-A19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32AEB8"/>
      </a:accent1>
      <a:accent2>
        <a:srgbClr val="F2A40D"/>
      </a:accent2>
      <a:accent3>
        <a:srgbClr val="32AEB8"/>
      </a:accent3>
      <a:accent4>
        <a:srgbClr val="F2A40D"/>
      </a:accent4>
      <a:accent5>
        <a:srgbClr val="32AEB8"/>
      </a:accent5>
      <a:accent6>
        <a:srgbClr val="F2A40D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바탕"/>
        <a:cs typeface=""/>
      </a:majorFont>
      <a:minorFont>
        <a:latin typeface="Arial"/>
        <a:ea typeface="바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32AEB8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Section Break Slide Master">
  <a:themeElements>
    <a:clrScheme name="ALLPPT-COLOR-A19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32AEB8"/>
      </a:accent1>
      <a:accent2>
        <a:srgbClr val="F2A40D"/>
      </a:accent2>
      <a:accent3>
        <a:srgbClr val="32AEB8"/>
      </a:accent3>
      <a:accent4>
        <a:srgbClr val="F2A40D"/>
      </a:accent4>
      <a:accent5>
        <a:srgbClr val="32AEB8"/>
      </a:accent5>
      <a:accent6>
        <a:srgbClr val="F2A40D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바탕"/>
        <a:cs typeface=""/>
      </a:majorFont>
      <a:minorFont>
        <a:latin typeface="Arial"/>
        <a:ea typeface="바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3872</TotalTime>
  <Words>1935</Words>
  <Application>Microsoft Office PowerPoint</Application>
  <PresentationFormat>화면 슬라이드 쇼(16:9)</PresentationFormat>
  <Paragraphs>282</Paragraphs>
  <Slides>22</Slides>
  <Notes>20</Notes>
  <HiddenSlides>0</HiddenSlides>
  <MMClips>1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22</vt:i4>
      </vt:variant>
    </vt:vector>
  </HeadingPairs>
  <TitlesOfParts>
    <vt:vector size="35" baseType="lpstr">
      <vt:lpstr>에스코어 드림 3 Light</vt:lpstr>
      <vt:lpstr>에스코어 드림 4 Regular</vt:lpstr>
      <vt:lpstr>에스코어 드림 5 Medium</vt:lpstr>
      <vt:lpstr>에스코어 드림 7 ExtraBold</vt:lpstr>
      <vt:lpstr>에스코어 드림 9 Black</vt:lpstr>
      <vt:lpstr>배달의민족 한나체 Air</vt:lpstr>
      <vt:lpstr>맑은 고딕</vt:lpstr>
      <vt:lpstr>Arial</vt:lpstr>
      <vt:lpstr>에스코어 드림 6 Bold</vt:lpstr>
      <vt:lpstr>더페이스샵 잉크립퀴드체</vt:lpstr>
      <vt:lpstr>Cover and End Slide Master</vt:lpstr>
      <vt:lpstr>Contents Slide Master</vt:lpstr>
      <vt:lpstr>Section Break Slide Master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googleslidesppt.com;allppt.com</dc:creator>
  <cp:lastModifiedBy>CPBGame001</cp:lastModifiedBy>
  <cp:revision>455</cp:revision>
  <dcterms:created xsi:type="dcterms:W3CDTF">2016-12-05T23:26:54Z</dcterms:created>
  <dcterms:modified xsi:type="dcterms:W3CDTF">2020-06-17T14:41:52Z</dcterms:modified>
</cp:coreProperties>
</file>